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48" r:id="rId1"/>
    <p:sldMasterId id="2147483661" r:id="rId2"/>
  </p:sldMasterIdLst>
  <p:notesMasterIdLst>
    <p:notesMasterId r:id="rId35"/>
  </p:notesMasterIdLst>
  <p:handoutMasterIdLst>
    <p:handoutMasterId r:id="rId36"/>
  </p:handoutMasterIdLst>
  <p:sldIdLst>
    <p:sldId id="256" r:id="rId3"/>
    <p:sldId id="373" r:id="rId4"/>
    <p:sldId id="562" r:id="rId5"/>
    <p:sldId id="568" r:id="rId6"/>
    <p:sldId id="548" r:id="rId7"/>
    <p:sldId id="554" r:id="rId8"/>
    <p:sldId id="573" r:id="rId9"/>
    <p:sldId id="574" r:id="rId10"/>
    <p:sldId id="549" r:id="rId11"/>
    <p:sldId id="546" r:id="rId12"/>
    <p:sldId id="569" r:id="rId13"/>
    <p:sldId id="567" r:id="rId14"/>
    <p:sldId id="507" r:id="rId15"/>
    <p:sldId id="564" r:id="rId16"/>
    <p:sldId id="557" r:id="rId17"/>
    <p:sldId id="558" r:id="rId18"/>
    <p:sldId id="556" r:id="rId19"/>
    <p:sldId id="550" r:id="rId20"/>
    <p:sldId id="552" r:id="rId21"/>
    <p:sldId id="553" r:id="rId22"/>
    <p:sldId id="551" r:id="rId23"/>
    <p:sldId id="561" r:id="rId24"/>
    <p:sldId id="559" r:id="rId25"/>
    <p:sldId id="542" r:id="rId26"/>
    <p:sldId id="560" r:id="rId27"/>
    <p:sldId id="575" r:id="rId28"/>
    <p:sldId id="344" r:id="rId29"/>
    <p:sldId id="360" r:id="rId30"/>
    <p:sldId id="342" r:id="rId31"/>
    <p:sldId id="361" r:id="rId32"/>
    <p:sldId id="339" r:id="rId33"/>
    <p:sldId id="340" r:id="rId3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54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1E4AEA4-8DFA-4A89-87EB-49C32662AFE0}" styleName="Medium Style 2 –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–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429" autoAdjust="0"/>
    <p:restoredTop sz="88844"/>
  </p:normalViewPr>
  <p:slideViewPr>
    <p:cSldViewPr snapToGrid="0">
      <p:cViewPr varScale="1">
        <p:scale>
          <a:sx n="109" d="100"/>
          <a:sy n="109" d="100"/>
        </p:scale>
        <p:origin x="46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45" d="100"/>
          <a:sy n="45" d="100"/>
        </p:scale>
        <p:origin x="2478" y="3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heme" Target="theme/them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97F6CE-C9BA-5B44-AF0F-C73B1C17650F}" type="datetime1">
              <a:rPr lang="en-US" smtClean="0"/>
              <a:t>4/24/23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EE66DE-DB1C-43AA-B4F1-B9CA616C3851}" type="slidenum">
              <a:rPr lang="en-GB" smtClean="0"/>
              <a:t>‹#›</a:t>
            </a:fld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9265" y="8685213"/>
            <a:ext cx="582535" cy="4587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90103906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9D4A26-E586-E648-884B-C9B1EA03133F}" type="datetime1">
              <a:rPr lang="en-US" smtClean="0"/>
              <a:t>4/24/23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33F1CD-332F-48CC-8A24-9D0A5CE7D91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9250304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33D9703A-F6B0-E34C-B7F9-5A8864FF4F07}" type="datetime1">
              <a:rPr lang="en-US" smtClean="0"/>
              <a:t>4/24/23</a:t>
            </a:fld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033F1CD-332F-48CC-8A24-9D0A5CE7D91D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93440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R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F9D4A26-E586-E648-884B-C9B1EA03133F}" type="datetime1">
              <a:rPr lang="en-US" smtClean="0"/>
              <a:t>4/24/23</a:t>
            </a:fld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33F1CD-332F-48CC-8A24-9D0A5CE7D91D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1335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+mj-lt"/>
              <a:buAutoNum type="arabicPeriod" startAt="666"/>
            </a:pPr>
            <a:r>
              <a:rPr lang="en-GB" sz="1200" dirty="0">
                <a:effectLst/>
                <a:latin typeface="URWPalladioL"/>
              </a:rPr>
              <a:t>We have measured the fraction of events used in the cross section measurement that are also </a:t>
            </a:r>
            <a:endParaRPr lang="en-GB" dirty="0">
              <a:effectLst/>
            </a:endParaRPr>
          </a:p>
          <a:p>
            <a:pPr>
              <a:buFont typeface="+mj-lt"/>
              <a:buAutoNum type="arabicPeriod" startAt="666"/>
            </a:pPr>
            <a:r>
              <a:rPr lang="en-GB" sz="1200" dirty="0">
                <a:effectLst/>
                <a:latin typeface="NimbusSanL"/>
              </a:rPr>
              <a:t>669  </a:t>
            </a:r>
            <a:r>
              <a:rPr lang="en-GB" sz="1200" dirty="0">
                <a:effectLst/>
                <a:latin typeface="URWPalladioL"/>
              </a:rPr>
              <a:t>used for the SF measurement to be of the order of 35% (due to phase-space differences and </a:t>
            </a:r>
            <a:endParaRPr lang="en-GB" dirty="0">
              <a:effectLst/>
            </a:endParaRPr>
          </a:p>
          <a:p>
            <a:pPr>
              <a:buFont typeface="+mj-lt"/>
              <a:buAutoNum type="arabicPeriod" startAt="666"/>
            </a:pPr>
            <a:r>
              <a:rPr lang="en-GB" sz="1200" dirty="0">
                <a:effectLst/>
                <a:latin typeface="NimbusSanL"/>
              </a:rPr>
              <a:t>670  </a:t>
            </a:r>
            <a:r>
              <a:rPr lang="en-GB" sz="1200" dirty="0">
                <a:effectLst/>
                <a:latin typeface="URWPalladioL"/>
              </a:rPr>
              <a:t>randomization in the SF measurement). We consider that this fraction is reasonably small. </a:t>
            </a:r>
            <a:endParaRPr lang="en-GB" dirty="0">
              <a:effectLst/>
            </a:endParaRPr>
          </a:p>
          <a:p>
            <a:endParaRPr lang="en-GR" dirty="0"/>
          </a:p>
          <a:p>
            <a:endParaRPr lang="en-GR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F9D4A26-E586-E648-884B-C9B1EA03133F}" type="datetime1">
              <a:rPr lang="en-US" smtClean="0"/>
              <a:t>4/24/23</a:t>
            </a:fld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33F1CD-332F-48CC-8A24-9D0A5CE7D91D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49042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R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F9D4A26-E586-E648-884B-C9B1EA03133F}" type="datetime1">
              <a:rPr lang="en-US" smtClean="0"/>
              <a:t>4/24/23</a:t>
            </a:fld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33F1CD-332F-48CC-8A24-9D0A5CE7D91D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45148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R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F9D4A26-E586-E648-884B-C9B1EA03133F}" type="datetime1">
              <a:rPr lang="en-US" smtClean="0"/>
              <a:t>4/24/23</a:t>
            </a:fld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33F1CD-332F-48CC-8A24-9D0A5CE7D91D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67340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R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F9D4A26-E586-E648-884B-C9B1EA03133F}" type="datetime1">
              <a:rPr lang="en-US" smtClean="0"/>
              <a:t>4/24/23</a:t>
            </a:fld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33F1CD-332F-48CC-8A24-9D0A5CE7D91D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320615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R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F9D4A26-E586-E648-884B-C9B1EA03133F}" type="datetime1">
              <a:rPr lang="en-US" smtClean="0"/>
              <a:t>4/24/23</a:t>
            </a:fld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33F1CD-332F-48CC-8A24-9D0A5CE7D91D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28411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R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F9D4A26-E586-E648-884B-C9B1EA03133F}" type="datetime1">
              <a:rPr lang="en-US" smtClean="0"/>
              <a:t>4/24/23</a:t>
            </a:fld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33F1CD-332F-48CC-8A24-9D0A5CE7D91D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85266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R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F9D4A26-E586-E648-884B-C9B1EA03133F}" type="datetime1">
              <a:rPr lang="en-US" smtClean="0"/>
              <a:t>4/24/23</a:t>
            </a:fld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33F1CD-332F-48CC-8A24-9D0A5CE7D91D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072129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R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F9D4A26-E586-E648-884B-C9B1EA03133F}" type="datetime1">
              <a:rPr lang="en-US" smtClean="0"/>
              <a:t>4/24/23</a:t>
            </a:fld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33F1CD-332F-48CC-8A24-9D0A5CE7D91D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091230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R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F9D4A26-E586-E648-884B-C9B1EA03133F}" type="datetime1">
              <a:rPr lang="en-US" smtClean="0"/>
              <a:t>4/24/23</a:t>
            </a:fld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33F1CD-332F-48CC-8A24-9D0A5CE7D91D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65591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R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F9D4A26-E586-E648-884B-C9B1EA03133F}" type="datetime1">
              <a:rPr lang="en-US" smtClean="0"/>
              <a:t>4/24/23</a:t>
            </a:fld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33F1CD-332F-48CC-8A24-9D0A5CE7D91D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2590471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R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F9D4A26-E586-E648-884B-C9B1EA03133F}" type="datetime1">
              <a:rPr lang="en-US" smtClean="0"/>
              <a:t>4/24/23</a:t>
            </a:fld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33F1CD-332F-48CC-8A24-9D0A5CE7D91D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61471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+mj-lt"/>
              <a:buAutoNum type="arabicPeriod" startAt="666"/>
            </a:pPr>
            <a:r>
              <a:rPr lang="en-GB" sz="1200" dirty="0">
                <a:effectLst/>
                <a:latin typeface="URWPalladioL"/>
              </a:rPr>
              <a:t>We have measured the fraction of events used in the cross section measurement that are also </a:t>
            </a:r>
            <a:endParaRPr lang="en-GB" dirty="0">
              <a:effectLst/>
            </a:endParaRPr>
          </a:p>
          <a:p>
            <a:pPr>
              <a:buFont typeface="+mj-lt"/>
              <a:buAutoNum type="arabicPeriod" startAt="666"/>
            </a:pPr>
            <a:r>
              <a:rPr lang="en-GB" sz="1200" dirty="0">
                <a:effectLst/>
                <a:latin typeface="NimbusSanL"/>
              </a:rPr>
              <a:t>669  </a:t>
            </a:r>
            <a:r>
              <a:rPr lang="en-GB" sz="1200" dirty="0">
                <a:effectLst/>
                <a:latin typeface="URWPalladioL"/>
              </a:rPr>
              <a:t>used for the SF measurement to be of the order of 35% (due to phase-space differences and </a:t>
            </a:r>
            <a:endParaRPr lang="en-GB" dirty="0">
              <a:effectLst/>
            </a:endParaRPr>
          </a:p>
          <a:p>
            <a:pPr>
              <a:buFont typeface="+mj-lt"/>
              <a:buAutoNum type="arabicPeriod" startAt="666"/>
            </a:pPr>
            <a:r>
              <a:rPr lang="en-GB" sz="1200" dirty="0">
                <a:effectLst/>
                <a:latin typeface="NimbusSanL"/>
              </a:rPr>
              <a:t>670  </a:t>
            </a:r>
            <a:r>
              <a:rPr lang="en-GB" sz="1200" dirty="0">
                <a:effectLst/>
                <a:latin typeface="URWPalladioL"/>
              </a:rPr>
              <a:t>randomization in the SF measurement). We consider that this fraction is reasonably small. </a:t>
            </a:r>
            <a:endParaRPr lang="en-GB" dirty="0">
              <a:effectLst/>
            </a:endParaRPr>
          </a:p>
          <a:p>
            <a:endParaRPr lang="en-GR" dirty="0"/>
          </a:p>
          <a:p>
            <a:endParaRPr lang="en-GR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F9D4A26-E586-E648-884B-C9B1EA03133F}" type="datetime1">
              <a:rPr lang="en-US" smtClean="0"/>
              <a:t>4/24/23</a:t>
            </a:fld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33F1CD-332F-48CC-8A24-9D0A5CE7D91D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50284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R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F9D4A26-E586-E648-884B-C9B1EA03133F}" type="datetime1">
              <a:rPr lang="en-US" smtClean="0"/>
              <a:t>4/24/23</a:t>
            </a:fld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33F1CD-332F-48CC-8A24-9D0A5CE7D91D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15364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R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F9D4A26-E586-E648-884B-C9B1EA03133F}" type="datetime1">
              <a:rPr lang="en-US" smtClean="0"/>
              <a:t>4/24/23</a:t>
            </a:fld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33F1CD-332F-48CC-8A24-9D0A5CE7D91D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0759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R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F9D4A26-E586-E648-884B-C9B1EA03133F}" type="datetime1">
              <a:rPr lang="en-US" smtClean="0"/>
              <a:t>4/24/23</a:t>
            </a:fld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33F1CD-332F-48CC-8A24-9D0A5CE7D91D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75852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+mj-lt"/>
              <a:buAutoNum type="arabicPeriod" startAt="666"/>
            </a:pPr>
            <a:r>
              <a:rPr lang="en-GB" sz="1200" dirty="0">
                <a:effectLst/>
                <a:latin typeface="URWPalladioL"/>
              </a:rPr>
              <a:t>We have measured the fraction of events used in the cross section measurement that are also </a:t>
            </a:r>
            <a:endParaRPr lang="en-GB" dirty="0">
              <a:effectLst/>
            </a:endParaRPr>
          </a:p>
          <a:p>
            <a:pPr>
              <a:buFont typeface="+mj-lt"/>
              <a:buAutoNum type="arabicPeriod" startAt="666"/>
            </a:pPr>
            <a:r>
              <a:rPr lang="en-GB" sz="1200" dirty="0">
                <a:effectLst/>
                <a:latin typeface="NimbusSanL"/>
              </a:rPr>
              <a:t>669  </a:t>
            </a:r>
            <a:r>
              <a:rPr lang="en-GB" sz="1200" dirty="0">
                <a:effectLst/>
                <a:latin typeface="URWPalladioL"/>
              </a:rPr>
              <a:t>used for the SF measurement to be of the order of 35% (due to phase-space differences and </a:t>
            </a:r>
            <a:endParaRPr lang="en-GB" dirty="0">
              <a:effectLst/>
            </a:endParaRPr>
          </a:p>
          <a:p>
            <a:pPr>
              <a:buFont typeface="+mj-lt"/>
              <a:buAutoNum type="arabicPeriod" startAt="666"/>
            </a:pPr>
            <a:r>
              <a:rPr lang="en-GB" sz="1200" dirty="0">
                <a:effectLst/>
                <a:latin typeface="NimbusSanL"/>
              </a:rPr>
              <a:t>670  </a:t>
            </a:r>
            <a:r>
              <a:rPr lang="en-GB" sz="1200" dirty="0">
                <a:effectLst/>
                <a:latin typeface="URWPalladioL"/>
              </a:rPr>
              <a:t>randomization in the SF measurement). We consider that this fraction is reasonably small. </a:t>
            </a:r>
            <a:endParaRPr lang="en-GB" dirty="0">
              <a:effectLst/>
            </a:endParaRPr>
          </a:p>
          <a:p>
            <a:endParaRPr lang="en-GR" dirty="0"/>
          </a:p>
          <a:p>
            <a:endParaRPr lang="en-GR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F9D4A26-E586-E648-884B-C9B1EA03133F}" type="datetime1">
              <a:rPr lang="en-US" smtClean="0"/>
              <a:t>4/24/23</a:t>
            </a:fld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33F1CD-332F-48CC-8A24-9D0A5CE7D91D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94571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+mj-lt"/>
              <a:buAutoNum type="arabicPeriod" startAt="666"/>
            </a:pPr>
            <a:r>
              <a:rPr lang="en-GB" sz="1200" dirty="0">
                <a:effectLst/>
                <a:latin typeface="URWPalladioL"/>
              </a:rPr>
              <a:t>We have measured the fraction of events used in the cross section measurement that are also </a:t>
            </a:r>
            <a:endParaRPr lang="en-GB" dirty="0">
              <a:effectLst/>
            </a:endParaRPr>
          </a:p>
          <a:p>
            <a:pPr>
              <a:buFont typeface="+mj-lt"/>
              <a:buAutoNum type="arabicPeriod" startAt="666"/>
            </a:pPr>
            <a:r>
              <a:rPr lang="en-GB" sz="1200" dirty="0">
                <a:effectLst/>
                <a:latin typeface="NimbusSanL"/>
              </a:rPr>
              <a:t>669  </a:t>
            </a:r>
            <a:r>
              <a:rPr lang="en-GB" sz="1200" dirty="0">
                <a:effectLst/>
                <a:latin typeface="URWPalladioL"/>
              </a:rPr>
              <a:t>used for the SF measurement to be of the order of 35% (due to phase-space differences and </a:t>
            </a:r>
            <a:endParaRPr lang="en-GB" dirty="0">
              <a:effectLst/>
            </a:endParaRPr>
          </a:p>
          <a:p>
            <a:pPr>
              <a:buFont typeface="+mj-lt"/>
              <a:buAutoNum type="arabicPeriod" startAt="666"/>
            </a:pPr>
            <a:r>
              <a:rPr lang="en-GB" sz="1200" dirty="0">
                <a:effectLst/>
                <a:latin typeface="NimbusSanL"/>
              </a:rPr>
              <a:t>670  </a:t>
            </a:r>
            <a:r>
              <a:rPr lang="en-GB" sz="1200" dirty="0">
                <a:effectLst/>
                <a:latin typeface="URWPalladioL"/>
              </a:rPr>
              <a:t>randomization in the SF measurement). We consider that this fraction is reasonably small. </a:t>
            </a:r>
            <a:endParaRPr lang="en-GB" dirty="0">
              <a:effectLst/>
            </a:endParaRPr>
          </a:p>
          <a:p>
            <a:endParaRPr lang="en-GR" dirty="0"/>
          </a:p>
          <a:p>
            <a:endParaRPr lang="en-GR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F9D4A26-E586-E648-884B-C9B1EA03133F}" type="datetime1">
              <a:rPr lang="en-US" smtClean="0"/>
              <a:t>4/24/23</a:t>
            </a:fld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33F1CD-332F-48CC-8A24-9D0A5CE7D91D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80218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+mj-lt"/>
              <a:buAutoNum type="arabicPeriod" startAt="666"/>
            </a:pPr>
            <a:r>
              <a:rPr lang="en-GB" sz="1200" dirty="0">
                <a:effectLst/>
                <a:latin typeface="URWPalladioL"/>
              </a:rPr>
              <a:t>We have measured the fraction of events used in the cross section measurement that are also </a:t>
            </a:r>
            <a:endParaRPr lang="en-GB" dirty="0">
              <a:effectLst/>
            </a:endParaRPr>
          </a:p>
          <a:p>
            <a:pPr>
              <a:buFont typeface="+mj-lt"/>
              <a:buAutoNum type="arabicPeriod" startAt="666"/>
            </a:pPr>
            <a:r>
              <a:rPr lang="en-GB" sz="1200" dirty="0">
                <a:effectLst/>
                <a:latin typeface="NimbusSanL"/>
              </a:rPr>
              <a:t>669  </a:t>
            </a:r>
            <a:r>
              <a:rPr lang="en-GB" sz="1200" dirty="0">
                <a:effectLst/>
                <a:latin typeface="URWPalladioL"/>
              </a:rPr>
              <a:t>used for the SF measurement to be of the order of 35% (due to phase-space differences and </a:t>
            </a:r>
            <a:endParaRPr lang="en-GB" dirty="0">
              <a:effectLst/>
            </a:endParaRPr>
          </a:p>
          <a:p>
            <a:pPr>
              <a:buFont typeface="+mj-lt"/>
              <a:buAutoNum type="arabicPeriod" startAt="666"/>
            </a:pPr>
            <a:r>
              <a:rPr lang="en-GB" sz="1200" dirty="0">
                <a:effectLst/>
                <a:latin typeface="NimbusSanL"/>
              </a:rPr>
              <a:t>670  </a:t>
            </a:r>
            <a:r>
              <a:rPr lang="en-GB" sz="1200" dirty="0">
                <a:effectLst/>
                <a:latin typeface="URWPalladioL"/>
              </a:rPr>
              <a:t>randomization in the SF measurement). We consider that this fraction is reasonably small. </a:t>
            </a:r>
            <a:endParaRPr lang="en-GB" dirty="0">
              <a:effectLst/>
            </a:endParaRPr>
          </a:p>
          <a:p>
            <a:endParaRPr lang="en-GR" dirty="0"/>
          </a:p>
          <a:p>
            <a:endParaRPr lang="en-GR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F9D4A26-E586-E648-884B-C9B1EA03133F}" type="datetime1">
              <a:rPr lang="en-US" smtClean="0"/>
              <a:t>4/24/23</a:t>
            </a:fld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33F1CD-332F-48CC-8A24-9D0A5CE7D91D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77758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1A3BE-CA11-4547-A39A-766971096B34}" type="datetime1">
              <a:rPr lang="en-US" smtClean="0"/>
              <a:t>4/24/23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NTUA G. Bakas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B2CF9A-A7BF-1245-99D9-4054301C36E0}" type="datetime1">
              <a:rPr lang="en-US" smtClean="0"/>
              <a:t>4/24/23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NTUA G. Bakas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8F3968-5050-1740-9AB7-A06844E87E5F}" type="datetime1">
              <a:rPr lang="en-US" smtClean="0"/>
              <a:t>4/24/23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NTUA G. Bakas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9A844-E33A-B644-A0FB-7455E93D924C}" type="datetime1">
              <a:rPr lang="en-US" smtClean="0"/>
              <a:t>4/24/23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NTUA G. Bakas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B5D5E-B83D-4048-87A4-9B83BCBFD02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02516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E92BF-DA59-B546-88AE-9835521A3798}" type="datetime1">
              <a:rPr lang="en-US" smtClean="0"/>
              <a:t>4/24/23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NTUA G. Bakas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B5D5E-B83D-4048-87A4-9B83BCBFD02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39979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78CAC-926A-EF4D-9608-460C3A301243}" type="datetime1">
              <a:rPr lang="en-US" smtClean="0"/>
              <a:t>4/24/23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NTUA G. Bakas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B5D5E-B83D-4048-87A4-9B83BCBFD02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16899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75A6D-6B9B-6546-A3DC-004E809EED54}" type="datetime1">
              <a:rPr lang="en-US" smtClean="0"/>
              <a:t>4/24/23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NTUA G. Bakas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B5D5E-B83D-4048-87A4-9B83BCBFD02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87324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89806-B328-B147-9EC9-15D0307996ED}" type="datetime1">
              <a:rPr lang="en-US" smtClean="0"/>
              <a:t>4/24/23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NTUA G. Bakas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B5D5E-B83D-4048-87A4-9B83BCBFD02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58739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FE0D6-14B8-A94B-B441-7BA984189CE2}" type="datetime1">
              <a:rPr lang="en-US" smtClean="0"/>
              <a:t>4/24/23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NTUA G. Bakas</a:t>
            </a: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B5D5E-B83D-4048-87A4-9B83BCBFD02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248443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294EA8-7AEB-3247-9A81-8483D03B0462}" type="datetime1">
              <a:rPr lang="en-US" smtClean="0"/>
              <a:t>4/24/23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NTUA G. Bakas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B5D5E-B83D-4048-87A4-9B83BCBFD02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663288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E9315-386E-6846-8498-4330F1BBFC0A}" type="datetime1">
              <a:rPr lang="en-US" smtClean="0"/>
              <a:t>4/24/23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NTUA G. Bakas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B5D5E-B83D-4048-87A4-9B83BCBFD02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5373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9856" y="1289956"/>
            <a:ext cx="11185074" cy="493122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94EB9-E681-C34A-89D4-D81E4C62EA5B}" type="datetime1">
              <a:rPr lang="en-US" smtClean="0"/>
              <a:t>4/24/23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NTUA G. Bakas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489856" y="-1"/>
            <a:ext cx="8882743" cy="1289957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0BF5D-E794-2B42-91EC-2A3B4450069D}" type="datetime1">
              <a:rPr lang="en-US" smtClean="0"/>
              <a:t>4/24/23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NTUA G. Bakas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B5D5E-B83D-4048-87A4-9B83BCBFD02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171061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4C039E-7082-7D42-AA91-9FF3EF6ADB5B}" type="datetime1">
              <a:rPr lang="en-US" smtClean="0"/>
              <a:t>4/24/23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NTUA G. Bakas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B5D5E-B83D-4048-87A4-9B83BCBFD02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251607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17B3FE-3894-A848-8D78-14007FB2FF94}" type="datetime1">
              <a:rPr lang="en-US" smtClean="0"/>
              <a:t>4/24/23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NTUA G. Bakas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B5D5E-B83D-4048-87A4-9B83BCBFD02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05840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EC64B-3E48-2F44-A6A9-A1C06A2C021E}" type="datetime1">
              <a:rPr lang="en-US" smtClean="0"/>
              <a:t>4/24/23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NTUA G. Bakas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3265" y="0"/>
            <a:ext cx="9548949" cy="125504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264" y="1428330"/>
            <a:ext cx="6054635" cy="485816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7586" y="1428329"/>
            <a:ext cx="6094413" cy="485816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195D8-183A-7F4D-8D17-8ADC90214B8A}" type="datetime1">
              <a:rPr lang="en-US" smtClean="0"/>
              <a:t>4/24/23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NTUA G. Bakas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0" y="27154"/>
            <a:ext cx="9454243" cy="114850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0A991-48AE-1D43-8113-23F8EAF6681B}" type="datetime1">
              <a:rPr lang="en-US" smtClean="0"/>
              <a:t>4/24/23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NTUA G. Bakas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12579A-EC7F-EB4A-BC5C-80733D051D29}" type="datetime1">
              <a:rPr lang="en-US" smtClean="0"/>
              <a:t>4/24/23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NTUA G. Bakas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454CD-6DAB-7942-9B1D-8F3E2B882464}" type="datetime1">
              <a:rPr lang="en-US" smtClean="0"/>
              <a:t>4/24/23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fi-FI"/>
              <a:t>NTUA G. Bakas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2483" y="5366222"/>
            <a:ext cx="825539" cy="80124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7284"/>
            <a:ext cx="3200400" cy="112103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78086" y="87284"/>
            <a:ext cx="7727196" cy="621792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20586"/>
            <a:ext cx="3200400" cy="4884618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BD2CAD36-D42B-D445-A707-AA59905C7768}" type="datetime1">
              <a:rPr lang="en-US" smtClean="0"/>
              <a:t>4/24/23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fi-FI"/>
              <a:t>NTUA G. Bakas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D63B8-BB32-E649-92D4-94351543394C}" type="datetime1">
              <a:rPr lang="en-US" smtClean="0"/>
              <a:t>4/24/23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NTUA G. Bakas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3895" y="32658"/>
            <a:ext cx="8161019" cy="10287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160" y="1443930"/>
            <a:ext cx="11939326" cy="4857296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FD02AE22-A9EA-FE42-BAB8-AD1D7606FF2E}" type="datetime1">
              <a:rPr lang="en-US" smtClean="0"/>
              <a:t>4/24/23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fi-FI"/>
              <a:t>NTUA G. Bakas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555171" y="1273629"/>
            <a:ext cx="10657312" cy="16328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2483" y="5499984"/>
            <a:ext cx="825539" cy="801242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14138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7A731C-B4EF-644F-8FDB-2EBA3EC9415A}" type="datetime1">
              <a:rPr lang="en-US" smtClean="0"/>
              <a:t>4/24/23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i-FI"/>
              <a:t>NTUA G. Bakas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BB5D5E-B83D-4048-87A4-9B83BCBFD02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97293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emf"/><Relationship Id="rId3" Type="http://schemas.openxmlformats.org/officeDocument/2006/relationships/image" Target="../media/image26.emf"/><Relationship Id="rId7" Type="http://schemas.openxmlformats.org/officeDocument/2006/relationships/image" Target="../media/image30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emf"/><Relationship Id="rId5" Type="http://schemas.openxmlformats.org/officeDocument/2006/relationships/image" Target="../media/image28.emf"/><Relationship Id="rId4" Type="http://schemas.openxmlformats.org/officeDocument/2006/relationships/image" Target="../media/image27.em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emf"/><Relationship Id="rId3" Type="http://schemas.openxmlformats.org/officeDocument/2006/relationships/image" Target="../media/image32.emf"/><Relationship Id="rId7" Type="http://schemas.openxmlformats.org/officeDocument/2006/relationships/image" Target="../media/image36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emf"/><Relationship Id="rId5" Type="http://schemas.openxmlformats.org/officeDocument/2006/relationships/image" Target="../media/image34.emf"/><Relationship Id="rId4" Type="http://schemas.openxmlformats.org/officeDocument/2006/relationships/image" Target="../media/image33.em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emf"/><Relationship Id="rId3" Type="http://schemas.openxmlformats.org/officeDocument/2006/relationships/image" Target="../media/image38.emf"/><Relationship Id="rId7" Type="http://schemas.openxmlformats.org/officeDocument/2006/relationships/image" Target="../media/image42.emf"/><Relationship Id="rId12" Type="http://schemas.openxmlformats.org/officeDocument/2006/relationships/image" Target="../media/image47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emf"/><Relationship Id="rId11" Type="http://schemas.openxmlformats.org/officeDocument/2006/relationships/image" Target="../media/image46.emf"/><Relationship Id="rId5" Type="http://schemas.openxmlformats.org/officeDocument/2006/relationships/image" Target="../media/image40.emf"/><Relationship Id="rId10" Type="http://schemas.openxmlformats.org/officeDocument/2006/relationships/image" Target="../media/image45.emf"/><Relationship Id="rId4" Type="http://schemas.openxmlformats.org/officeDocument/2006/relationships/image" Target="../media/image39.emf"/><Relationship Id="rId9" Type="http://schemas.openxmlformats.org/officeDocument/2006/relationships/image" Target="../media/image44.em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emf"/><Relationship Id="rId3" Type="http://schemas.openxmlformats.org/officeDocument/2006/relationships/image" Target="../media/image48.emf"/><Relationship Id="rId7" Type="http://schemas.openxmlformats.org/officeDocument/2006/relationships/image" Target="../media/image52.emf"/><Relationship Id="rId12" Type="http://schemas.openxmlformats.org/officeDocument/2006/relationships/image" Target="../media/image57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emf"/><Relationship Id="rId11" Type="http://schemas.openxmlformats.org/officeDocument/2006/relationships/image" Target="../media/image56.emf"/><Relationship Id="rId5" Type="http://schemas.openxmlformats.org/officeDocument/2006/relationships/image" Target="../media/image50.emf"/><Relationship Id="rId10" Type="http://schemas.openxmlformats.org/officeDocument/2006/relationships/image" Target="../media/image55.emf"/><Relationship Id="rId4" Type="http://schemas.openxmlformats.org/officeDocument/2006/relationships/image" Target="../media/image49.emf"/><Relationship Id="rId9" Type="http://schemas.openxmlformats.org/officeDocument/2006/relationships/image" Target="../media/image54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em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tiff"/><Relationship Id="rId3" Type="http://schemas.openxmlformats.org/officeDocument/2006/relationships/image" Target="../media/image60.tiff"/><Relationship Id="rId7" Type="http://schemas.openxmlformats.org/officeDocument/2006/relationships/image" Target="../media/image64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tiff"/><Relationship Id="rId11" Type="http://schemas.openxmlformats.org/officeDocument/2006/relationships/image" Target="../media/image68.tiff"/><Relationship Id="rId5" Type="http://schemas.openxmlformats.org/officeDocument/2006/relationships/image" Target="../media/image62.tiff"/><Relationship Id="rId10" Type="http://schemas.openxmlformats.org/officeDocument/2006/relationships/image" Target="../media/image67.tiff"/><Relationship Id="rId4" Type="http://schemas.openxmlformats.org/officeDocument/2006/relationships/image" Target="../media/image61.tiff"/><Relationship Id="rId9" Type="http://schemas.openxmlformats.org/officeDocument/2006/relationships/image" Target="../media/image66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emf"/><Relationship Id="rId5" Type="http://schemas.openxmlformats.org/officeDocument/2006/relationships/image" Target="../media/image71.emf"/><Relationship Id="rId4" Type="http://schemas.openxmlformats.org/officeDocument/2006/relationships/image" Target="../media/image70.e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6.emf"/><Relationship Id="rId5" Type="http://schemas.openxmlformats.org/officeDocument/2006/relationships/image" Target="../media/image75.emf"/><Relationship Id="rId4" Type="http://schemas.openxmlformats.org/officeDocument/2006/relationships/image" Target="../media/image74.em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tiff"/><Relationship Id="rId3" Type="http://schemas.openxmlformats.org/officeDocument/2006/relationships/image" Target="../media/image67.tiff"/><Relationship Id="rId7" Type="http://schemas.openxmlformats.org/officeDocument/2006/relationships/image" Target="../media/image80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9.tiff"/><Relationship Id="rId11" Type="http://schemas.openxmlformats.org/officeDocument/2006/relationships/image" Target="../media/image84.tiff"/><Relationship Id="rId5" Type="http://schemas.openxmlformats.org/officeDocument/2006/relationships/image" Target="../media/image78.tiff"/><Relationship Id="rId10" Type="http://schemas.openxmlformats.org/officeDocument/2006/relationships/image" Target="../media/image83.tiff"/><Relationship Id="rId4" Type="http://schemas.openxmlformats.org/officeDocument/2006/relationships/image" Target="../media/image77.tiff"/><Relationship Id="rId9" Type="http://schemas.openxmlformats.org/officeDocument/2006/relationships/image" Target="../media/image82.tif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emf"/><Relationship Id="rId2" Type="http://schemas.openxmlformats.org/officeDocument/2006/relationships/image" Target="../media/image85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8.emf"/><Relationship Id="rId4" Type="http://schemas.openxmlformats.org/officeDocument/2006/relationships/image" Target="../media/image87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emf"/><Relationship Id="rId2" Type="http://schemas.openxmlformats.org/officeDocument/2006/relationships/image" Target="../media/image89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2.emf"/><Relationship Id="rId4" Type="http://schemas.openxmlformats.org/officeDocument/2006/relationships/image" Target="../media/image91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emf"/><Relationship Id="rId7" Type="http://schemas.openxmlformats.org/officeDocument/2006/relationships/image" Target="../media/image98.emf"/><Relationship Id="rId2" Type="http://schemas.openxmlformats.org/officeDocument/2006/relationships/image" Target="../media/image93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7.emf"/><Relationship Id="rId5" Type="http://schemas.openxmlformats.org/officeDocument/2006/relationships/image" Target="../media/image96.emf"/><Relationship Id="rId4" Type="http://schemas.openxmlformats.org/officeDocument/2006/relationships/image" Target="../media/image95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2.emf"/><Relationship Id="rId5" Type="http://schemas.openxmlformats.org/officeDocument/2006/relationships/image" Target="../media/image101.emf"/><Relationship Id="rId4" Type="http://schemas.openxmlformats.org/officeDocument/2006/relationships/image" Target="../media/image100.emf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lab.cern.ch/tdr/notes/AN-20-156/-/tree/master/comments/data_vs_mc_ul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emf"/><Relationship Id="rId5" Type="http://schemas.openxmlformats.org/officeDocument/2006/relationships/image" Target="../media/image9.emf"/><Relationship Id="rId4" Type="http://schemas.openxmlformats.org/officeDocument/2006/relationships/image" Target="../media/image8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emf"/><Relationship Id="rId5" Type="http://schemas.openxmlformats.org/officeDocument/2006/relationships/image" Target="../media/image13.emf"/><Relationship Id="rId4" Type="http://schemas.openxmlformats.org/officeDocument/2006/relationships/image" Target="../media/image12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emf"/><Relationship Id="rId4" Type="http://schemas.openxmlformats.org/officeDocument/2006/relationships/image" Target="../media/image17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emf"/><Relationship Id="rId5" Type="http://schemas.openxmlformats.org/officeDocument/2006/relationships/image" Target="../media/image22.emf"/><Relationship Id="rId4" Type="http://schemas.openxmlformats.org/officeDocument/2006/relationships/image" Target="../media/image21.em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228601"/>
            <a:ext cx="10058400" cy="2409496"/>
          </a:xfrm>
        </p:spPr>
        <p:txBody>
          <a:bodyPr anchor="t">
            <a:noAutofit/>
          </a:bodyPr>
          <a:lstStyle/>
          <a:p>
            <a:pPr algn="ctr"/>
            <a:br>
              <a:rPr lang="en-US" sz="4400" dirty="0"/>
            </a:br>
            <a:r>
              <a:rPr lang="en-US" sz="4400" dirty="0"/>
              <a:t>NTUA Top Tagger</a:t>
            </a:r>
            <a:br>
              <a:rPr lang="en-US" sz="4400" dirty="0"/>
            </a:br>
            <a:br>
              <a:rPr lang="en-US" sz="4400" dirty="0"/>
            </a:br>
            <a:r>
              <a:rPr lang="en-US" sz="4400" dirty="0"/>
              <a:t>Tag &amp; Probe methodology</a:t>
            </a:r>
            <a:endParaRPr lang="en-GB" sz="4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3779" y="4589506"/>
            <a:ext cx="1083373" cy="102069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4393" y="4589506"/>
            <a:ext cx="1048465" cy="104846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6699911-CD82-9241-A92C-BD1FB4722A39}"/>
              </a:ext>
            </a:extLst>
          </p:cNvPr>
          <p:cNvSpPr txBox="1"/>
          <p:nvPr/>
        </p:nvSpPr>
        <p:spPr>
          <a:xfrm>
            <a:off x="3195644" y="3244334"/>
            <a:ext cx="60944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i="1" u="sng" dirty="0">
                <a:latin typeface="+mj-lt"/>
              </a:rPr>
              <a:t>G. </a:t>
            </a:r>
            <a:r>
              <a:rPr lang="en-US" i="1" u="sng" dirty="0" err="1">
                <a:latin typeface="+mj-lt"/>
              </a:rPr>
              <a:t>Bakas</a:t>
            </a:r>
            <a:r>
              <a:rPr lang="en-US" i="1" dirty="0">
                <a:latin typeface="+mj-lt"/>
              </a:rPr>
              <a:t>, K. </a:t>
            </a:r>
            <a:r>
              <a:rPr lang="en-US" i="1" dirty="0" err="1">
                <a:latin typeface="+mj-lt"/>
              </a:rPr>
              <a:t>Kousouris</a:t>
            </a:r>
            <a:r>
              <a:rPr lang="en-US" i="1" dirty="0">
                <a:latin typeface="+mj-lt"/>
              </a:rPr>
              <a:t>, I. </a:t>
            </a:r>
            <a:r>
              <a:rPr lang="en-US" i="1" dirty="0" err="1">
                <a:latin typeface="+mj-lt"/>
              </a:rPr>
              <a:t>Papakrivopoulos</a:t>
            </a:r>
            <a:r>
              <a:rPr lang="en-US" i="1" dirty="0">
                <a:latin typeface="+mj-lt"/>
              </a:rPr>
              <a:t>, G. </a:t>
            </a:r>
            <a:r>
              <a:rPr lang="en-US" i="1" dirty="0" err="1">
                <a:latin typeface="+mj-lt"/>
              </a:rPr>
              <a:t>Tsipolitis</a:t>
            </a:r>
            <a:endParaRPr lang="en-GR" i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8707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E2C1DD-94AF-5B41-A54A-0C8426B7BC1A}" type="datetime1">
              <a:rPr lang="en-US" smtClean="0"/>
              <a:t>4/24/23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idx="4294967295"/>
          </p:nvPr>
        </p:nvSpPr>
        <p:spPr>
          <a:xfrm>
            <a:off x="0" y="33090"/>
            <a:ext cx="7286324" cy="646010"/>
          </a:xfrm>
        </p:spPr>
        <p:txBody>
          <a:bodyPr>
            <a:noAutofit/>
          </a:bodyPr>
          <a:lstStyle/>
          <a:p>
            <a:r>
              <a:rPr lang="en-GB" sz="3600" u="sng" dirty="0"/>
              <a:t>Analysis Overview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7176" y="697155"/>
            <a:ext cx="54830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GB" dirty="0">
                <a:effectLst/>
                <a:latin typeface="+mj-lt"/>
              </a:rPr>
              <a:t>Differential cross section for boosted ttbar pair fully hadronic final state 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GB" dirty="0">
                <a:effectLst/>
                <a:latin typeface="+mj-lt"/>
              </a:rPr>
              <a:t>Trying to identify two big jets that contain the products of the top/anti-top decay. </a:t>
            </a:r>
          </a:p>
        </p:txBody>
      </p:sp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9BB4B08B-A984-594C-89AA-5EDA885B66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r>
              <a:rPr lang="fi-FI" dirty="0"/>
              <a:t>NTUA</a:t>
            </a:r>
            <a:endParaRPr lang="en-US" dirty="0"/>
          </a:p>
        </p:txBody>
      </p:sp>
      <p:pic>
        <p:nvPicPr>
          <p:cNvPr id="1025" name="Picture 1" descr="page2image54691664">
            <a:extLst>
              <a:ext uri="{FF2B5EF4-FFF2-40B4-BE49-F238E27FC236}">
                <a16:creationId xmlns:a16="http://schemas.microsoft.com/office/drawing/2014/main" id="{74387BC2-073F-BD46-BCAB-EA5878689D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839"/>
          <a:stretch/>
        </p:blipFill>
        <p:spPr bwMode="auto">
          <a:xfrm>
            <a:off x="5940669" y="568192"/>
            <a:ext cx="6063761" cy="3882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page2image54691248">
            <a:extLst>
              <a:ext uri="{FF2B5EF4-FFF2-40B4-BE49-F238E27FC236}">
                <a16:creationId xmlns:a16="http://schemas.microsoft.com/office/drawing/2014/main" id="{6FC03010-0DA9-9B4F-95CB-39583E194F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878" y="2055543"/>
            <a:ext cx="4697563" cy="4108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0D46D80C-CE20-944B-8F60-2EC30533F90B}"/>
              </a:ext>
            </a:extLst>
          </p:cNvPr>
          <p:cNvSpPr/>
          <p:nvPr/>
        </p:nvSpPr>
        <p:spPr>
          <a:xfrm>
            <a:off x="6920484" y="4624902"/>
            <a:ext cx="4104130" cy="1394337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Clr>
                <a:schemeClr val="accent1"/>
              </a:buClr>
              <a:buFont typeface="Wingdings" pitchFamily="2" charset="2"/>
              <a:buChar char="q"/>
            </a:pPr>
            <a:r>
              <a:rPr lang="en-GB" sz="1600" dirty="0">
                <a:effectLst/>
                <a:latin typeface="+mj-lt"/>
              </a:rPr>
              <a:t>A NN, for tagging ttbar events was used in TOP-18-013 </a:t>
            </a:r>
          </a:p>
          <a:p>
            <a:pPr marL="285750" indent="-285750">
              <a:buClr>
                <a:schemeClr val="accent1"/>
              </a:buClr>
              <a:buFont typeface="Wingdings" pitchFamily="2" charset="2"/>
              <a:buChar char="q"/>
            </a:pPr>
            <a:r>
              <a:rPr lang="en-GB" sz="1600" dirty="0">
                <a:effectLst/>
                <a:latin typeface="+mj-lt"/>
              </a:rPr>
              <a:t>A BDT for tagging jets as tops is used in this analysis </a:t>
            </a:r>
          </a:p>
        </p:txBody>
      </p:sp>
    </p:spTree>
    <p:extLst>
      <p:ext uri="{BB962C8B-B14F-4D97-AF65-F5344CB8AC3E}">
        <p14:creationId xmlns:p14="http://schemas.microsoft.com/office/powerpoint/2010/main" val="1718880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E2C1DD-94AF-5B41-A54A-0C8426B7BC1A}" type="datetime1">
              <a:rPr lang="en-US" smtClean="0"/>
              <a:t>4/24/23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idx="4294967295"/>
          </p:nvPr>
        </p:nvSpPr>
        <p:spPr>
          <a:xfrm>
            <a:off x="0" y="33090"/>
            <a:ext cx="7286324" cy="646010"/>
          </a:xfrm>
        </p:spPr>
        <p:txBody>
          <a:bodyPr>
            <a:noAutofit/>
          </a:bodyPr>
          <a:lstStyle/>
          <a:p>
            <a:r>
              <a:rPr lang="en-GB" sz="3600" u="sng" dirty="0"/>
              <a:t>Motivation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807049" y="920621"/>
            <a:ext cx="8577901" cy="5016758"/>
          </a:xfrm>
          <a:custGeom>
            <a:avLst/>
            <a:gdLst>
              <a:gd name="connsiteX0" fmla="*/ 0 w 8577901"/>
              <a:gd name="connsiteY0" fmla="*/ 0 h 5016758"/>
              <a:gd name="connsiteX1" fmla="*/ 574060 w 8577901"/>
              <a:gd name="connsiteY1" fmla="*/ 0 h 5016758"/>
              <a:gd name="connsiteX2" fmla="*/ 976561 w 8577901"/>
              <a:gd name="connsiteY2" fmla="*/ 0 h 5016758"/>
              <a:gd name="connsiteX3" fmla="*/ 1807958 w 8577901"/>
              <a:gd name="connsiteY3" fmla="*/ 0 h 5016758"/>
              <a:gd name="connsiteX4" fmla="*/ 2382017 w 8577901"/>
              <a:gd name="connsiteY4" fmla="*/ 0 h 5016758"/>
              <a:gd name="connsiteX5" fmla="*/ 2956077 w 8577901"/>
              <a:gd name="connsiteY5" fmla="*/ 0 h 5016758"/>
              <a:gd name="connsiteX6" fmla="*/ 3787473 w 8577901"/>
              <a:gd name="connsiteY6" fmla="*/ 0 h 5016758"/>
              <a:gd name="connsiteX7" fmla="*/ 4275754 w 8577901"/>
              <a:gd name="connsiteY7" fmla="*/ 0 h 5016758"/>
              <a:gd name="connsiteX8" fmla="*/ 5107150 w 8577901"/>
              <a:gd name="connsiteY8" fmla="*/ 0 h 5016758"/>
              <a:gd name="connsiteX9" fmla="*/ 5938547 w 8577901"/>
              <a:gd name="connsiteY9" fmla="*/ 0 h 5016758"/>
              <a:gd name="connsiteX10" fmla="*/ 6598385 w 8577901"/>
              <a:gd name="connsiteY10" fmla="*/ 0 h 5016758"/>
              <a:gd name="connsiteX11" fmla="*/ 7429782 w 8577901"/>
              <a:gd name="connsiteY11" fmla="*/ 0 h 5016758"/>
              <a:gd name="connsiteX12" fmla="*/ 8003841 w 8577901"/>
              <a:gd name="connsiteY12" fmla="*/ 0 h 5016758"/>
              <a:gd name="connsiteX13" fmla="*/ 8577901 w 8577901"/>
              <a:gd name="connsiteY13" fmla="*/ 0 h 5016758"/>
              <a:gd name="connsiteX14" fmla="*/ 8577901 w 8577901"/>
              <a:gd name="connsiteY14" fmla="*/ 677262 h 5016758"/>
              <a:gd name="connsiteX15" fmla="*/ 8577901 w 8577901"/>
              <a:gd name="connsiteY15" fmla="*/ 1304357 h 5016758"/>
              <a:gd name="connsiteX16" fmla="*/ 8577901 w 8577901"/>
              <a:gd name="connsiteY16" fmla="*/ 1931452 h 5016758"/>
              <a:gd name="connsiteX17" fmla="*/ 8577901 w 8577901"/>
              <a:gd name="connsiteY17" fmla="*/ 2608714 h 5016758"/>
              <a:gd name="connsiteX18" fmla="*/ 8577901 w 8577901"/>
              <a:gd name="connsiteY18" fmla="*/ 3285976 h 5016758"/>
              <a:gd name="connsiteX19" fmla="*/ 8577901 w 8577901"/>
              <a:gd name="connsiteY19" fmla="*/ 3963239 h 5016758"/>
              <a:gd name="connsiteX20" fmla="*/ 8577901 w 8577901"/>
              <a:gd name="connsiteY20" fmla="*/ 4439831 h 5016758"/>
              <a:gd name="connsiteX21" fmla="*/ 8577901 w 8577901"/>
              <a:gd name="connsiteY21" fmla="*/ 5016758 h 5016758"/>
              <a:gd name="connsiteX22" fmla="*/ 7832283 w 8577901"/>
              <a:gd name="connsiteY22" fmla="*/ 5016758 h 5016758"/>
              <a:gd name="connsiteX23" fmla="*/ 7344003 w 8577901"/>
              <a:gd name="connsiteY23" fmla="*/ 5016758 h 5016758"/>
              <a:gd name="connsiteX24" fmla="*/ 6684164 w 8577901"/>
              <a:gd name="connsiteY24" fmla="*/ 5016758 h 5016758"/>
              <a:gd name="connsiteX25" fmla="*/ 6281663 w 8577901"/>
              <a:gd name="connsiteY25" fmla="*/ 5016758 h 5016758"/>
              <a:gd name="connsiteX26" fmla="*/ 5879161 w 8577901"/>
              <a:gd name="connsiteY26" fmla="*/ 5016758 h 5016758"/>
              <a:gd name="connsiteX27" fmla="*/ 5219323 w 8577901"/>
              <a:gd name="connsiteY27" fmla="*/ 5016758 h 5016758"/>
              <a:gd name="connsiteX28" fmla="*/ 4731042 w 8577901"/>
              <a:gd name="connsiteY28" fmla="*/ 5016758 h 5016758"/>
              <a:gd name="connsiteX29" fmla="*/ 3985425 w 8577901"/>
              <a:gd name="connsiteY29" fmla="*/ 5016758 h 5016758"/>
              <a:gd name="connsiteX30" fmla="*/ 3497144 w 8577901"/>
              <a:gd name="connsiteY30" fmla="*/ 5016758 h 5016758"/>
              <a:gd name="connsiteX31" fmla="*/ 2751527 w 8577901"/>
              <a:gd name="connsiteY31" fmla="*/ 5016758 h 5016758"/>
              <a:gd name="connsiteX32" fmla="*/ 2349025 w 8577901"/>
              <a:gd name="connsiteY32" fmla="*/ 5016758 h 5016758"/>
              <a:gd name="connsiteX33" fmla="*/ 1603408 w 8577901"/>
              <a:gd name="connsiteY33" fmla="*/ 5016758 h 5016758"/>
              <a:gd name="connsiteX34" fmla="*/ 1115127 w 8577901"/>
              <a:gd name="connsiteY34" fmla="*/ 5016758 h 5016758"/>
              <a:gd name="connsiteX35" fmla="*/ 712626 w 8577901"/>
              <a:gd name="connsiteY35" fmla="*/ 5016758 h 5016758"/>
              <a:gd name="connsiteX36" fmla="*/ 0 w 8577901"/>
              <a:gd name="connsiteY36" fmla="*/ 5016758 h 5016758"/>
              <a:gd name="connsiteX37" fmla="*/ 0 w 8577901"/>
              <a:gd name="connsiteY37" fmla="*/ 4339496 h 5016758"/>
              <a:gd name="connsiteX38" fmla="*/ 0 w 8577901"/>
              <a:gd name="connsiteY38" fmla="*/ 3812736 h 5016758"/>
              <a:gd name="connsiteX39" fmla="*/ 0 w 8577901"/>
              <a:gd name="connsiteY39" fmla="*/ 3336144 h 5016758"/>
              <a:gd name="connsiteX40" fmla="*/ 0 w 8577901"/>
              <a:gd name="connsiteY40" fmla="*/ 2859552 h 5016758"/>
              <a:gd name="connsiteX41" fmla="*/ 0 w 8577901"/>
              <a:gd name="connsiteY41" fmla="*/ 2182290 h 5016758"/>
              <a:gd name="connsiteX42" fmla="*/ 0 w 8577901"/>
              <a:gd name="connsiteY42" fmla="*/ 1705698 h 5016758"/>
              <a:gd name="connsiteX43" fmla="*/ 0 w 8577901"/>
              <a:gd name="connsiteY43" fmla="*/ 1078603 h 5016758"/>
              <a:gd name="connsiteX44" fmla="*/ 0 w 8577901"/>
              <a:gd name="connsiteY44" fmla="*/ 551843 h 5016758"/>
              <a:gd name="connsiteX45" fmla="*/ 0 w 8577901"/>
              <a:gd name="connsiteY45" fmla="*/ 0 h 5016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8577901" h="5016758" extrusionOk="0">
                <a:moveTo>
                  <a:pt x="0" y="0"/>
                </a:moveTo>
                <a:cubicBezTo>
                  <a:pt x="136802" y="4518"/>
                  <a:pt x="291099" y="-8332"/>
                  <a:pt x="574060" y="0"/>
                </a:cubicBezTo>
                <a:cubicBezTo>
                  <a:pt x="857021" y="8332"/>
                  <a:pt x="884144" y="-12296"/>
                  <a:pt x="976561" y="0"/>
                </a:cubicBezTo>
                <a:cubicBezTo>
                  <a:pt x="1068978" y="12296"/>
                  <a:pt x="1416506" y="-7659"/>
                  <a:pt x="1807958" y="0"/>
                </a:cubicBezTo>
                <a:cubicBezTo>
                  <a:pt x="2199410" y="7659"/>
                  <a:pt x="2162905" y="-16387"/>
                  <a:pt x="2382017" y="0"/>
                </a:cubicBezTo>
                <a:cubicBezTo>
                  <a:pt x="2601129" y="16387"/>
                  <a:pt x="2787897" y="-17106"/>
                  <a:pt x="2956077" y="0"/>
                </a:cubicBezTo>
                <a:cubicBezTo>
                  <a:pt x="3124257" y="17106"/>
                  <a:pt x="3413438" y="2026"/>
                  <a:pt x="3787473" y="0"/>
                </a:cubicBezTo>
                <a:cubicBezTo>
                  <a:pt x="4161508" y="-2026"/>
                  <a:pt x="4054955" y="-2931"/>
                  <a:pt x="4275754" y="0"/>
                </a:cubicBezTo>
                <a:cubicBezTo>
                  <a:pt x="4496553" y="2931"/>
                  <a:pt x="4909834" y="-9880"/>
                  <a:pt x="5107150" y="0"/>
                </a:cubicBezTo>
                <a:cubicBezTo>
                  <a:pt x="5304466" y="9880"/>
                  <a:pt x="5626786" y="27334"/>
                  <a:pt x="5938547" y="0"/>
                </a:cubicBezTo>
                <a:cubicBezTo>
                  <a:pt x="6250308" y="-27334"/>
                  <a:pt x="6463477" y="-9934"/>
                  <a:pt x="6598385" y="0"/>
                </a:cubicBezTo>
                <a:cubicBezTo>
                  <a:pt x="6733293" y="9934"/>
                  <a:pt x="7103117" y="24163"/>
                  <a:pt x="7429782" y="0"/>
                </a:cubicBezTo>
                <a:cubicBezTo>
                  <a:pt x="7756447" y="-24163"/>
                  <a:pt x="7843627" y="-16281"/>
                  <a:pt x="8003841" y="0"/>
                </a:cubicBezTo>
                <a:cubicBezTo>
                  <a:pt x="8164055" y="16281"/>
                  <a:pt x="8396810" y="-25953"/>
                  <a:pt x="8577901" y="0"/>
                </a:cubicBezTo>
                <a:cubicBezTo>
                  <a:pt x="8597217" y="218421"/>
                  <a:pt x="8590638" y="521513"/>
                  <a:pt x="8577901" y="677262"/>
                </a:cubicBezTo>
                <a:cubicBezTo>
                  <a:pt x="8565164" y="833011"/>
                  <a:pt x="8567695" y="1147941"/>
                  <a:pt x="8577901" y="1304357"/>
                </a:cubicBezTo>
                <a:cubicBezTo>
                  <a:pt x="8588107" y="1460773"/>
                  <a:pt x="8583770" y="1666288"/>
                  <a:pt x="8577901" y="1931452"/>
                </a:cubicBezTo>
                <a:cubicBezTo>
                  <a:pt x="8572032" y="2196616"/>
                  <a:pt x="8604502" y="2371954"/>
                  <a:pt x="8577901" y="2608714"/>
                </a:cubicBezTo>
                <a:cubicBezTo>
                  <a:pt x="8551300" y="2845474"/>
                  <a:pt x="8553575" y="3093790"/>
                  <a:pt x="8577901" y="3285976"/>
                </a:cubicBezTo>
                <a:cubicBezTo>
                  <a:pt x="8602227" y="3478162"/>
                  <a:pt x="8606618" y="3654575"/>
                  <a:pt x="8577901" y="3963239"/>
                </a:cubicBezTo>
                <a:cubicBezTo>
                  <a:pt x="8549184" y="4271903"/>
                  <a:pt x="8573126" y="4202272"/>
                  <a:pt x="8577901" y="4439831"/>
                </a:cubicBezTo>
                <a:cubicBezTo>
                  <a:pt x="8582676" y="4677390"/>
                  <a:pt x="8566669" y="4798706"/>
                  <a:pt x="8577901" y="5016758"/>
                </a:cubicBezTo>
                <a:cubicBezTo>
                  <a:pt x="8279219" y="5025583"/>
                  <a:pt x="8167999" y="5039380"/>
                  <a:pt x="7832283" y="5016758"/>
                </a:cubicBezTo>
                <a:cubicBezTo>
                  <a:pt x="7496567" y="4994136"/>
                  <a:pt x="7557894" y="4994231"/>
                  <a:pt x="7344003" y="5016758"/>
                </a:cubicBezTo>
                <a:cubicBezTo>
                  <a:pt x="7130112" y="5039285"/>
                  <a:pt x="6830317" y="4992108"/>
                  <a:pt x="6684164" y="5016758"/>
                </a:cubicBezTo>
                <a:cubicBezTo>
                  <a:pt x="6538011" y="5041408"/>
                  <a:pt x="6437980" y="5005062"/>
                  <a:pt x="6281663" y="5016758"/>
                </a:cubicBezTo>
                <a:cubicBezTo>
                  <a:pt x="6125346" y="5028454"/>
                  <a:pt x="6051350" y="5034935"/>
                  <a:pt x="5879161" y="5016758"/>
                </a:cubicBezTo>
                <a:cubicBezTo>
                  <a:pt x="5706972" y="4998581"/>
                  <a:pt x="5404313" y="4987342"/>
                  <a:pt x="5219323" y="5016758"/>
                </a:cubicBezTo>
                <a:cubicBezTo>
                  <a:pt x="5034333" y="5046174"/>
                  <a:pt x="4955362" y="5023633"/>
                  <a:pt x="4731042" y="5016758"/>
                </a:cubicBezTo>
                <a:cubicBezTo>
                  <a:pt x="4506722" y="5009883"/>
                  <a:pt x="4253856" y="5043686"/>
                  <a:pt x="3985425" y="5016758"/>
                </a:cubicBezTo>
                <a:cubicBezTo>
                  <a:pt x="3716994" y="4989830"/>
                  <a:pt x="3710248" y="5012206"/>
                  <a:pt x="3497144" y="5016758"/>
                </a:cubicBezTo>
                <a:cubicBezTo>
                  <a:pt x="3284040" y="5021310"/>
                  <a:pt x="2993014" y="5044684"/>
                  <a:pt x="2751527" y="5016758"/>
                </a:cubicBezTo>
                <a:cubicBezTo>
                  <a:pt x="2510040" y="4988832"/>
                  <a:pt x="2503217" y="5017272"/>
                  <a:pt x="2349025" y="5016758"/>
                </a:cubicBezTo>
                <a:cubicBezTo>
                  <a:pt x="2194833" y="5016244"/>
                  <a:pt x="1965985" y="4989487"/>
                  <a:pt x="1603408" y="5016758"/>
                </a:cubicBezTo>
                <a:cubicBezTo>
                  <a:pt x="1240831" y="5044029"/>
                  <a:pt x="1229583" y="5000278"/>
                  <a:pt x="1115127" y="5016758"/>
                </a:cubicBezTo>
                <a:cubicBezTo>
                  <a:pt x="1000671" y="5033238"/>
                  <a:pt x="809476" y="5013379"/>
                  <a:pt x="712626" y="5016758"/>
                </a:cubicBezTo>
                <a:cubicBezTo>
                  <a:pt x="615776" y="5020137"/>
                  <a:pt x="294181" y="5007628"/>
                  <a:pt x="0" y="5016758"/>
                </a:cubicBezTo>
                <a:cubicBezTo>
                  <a:pt x="-3469" y="4860201"/>
                  <a:pt x="-5753" y="4659719"/>
                  <a:pt x="0" y="4339496"/>
                </a:cubicBezTo>
                <a:cubicBezTo>
                  <a:pt x="5753" y="4019273"/>
                  <a:pt x="-23977" y="3967520"/>
                  <a:pt x="0" y="3812736"/>
                </a:cubicBezTo>
                <a:cubicBezTo>
                  <a:pt x="23977" y="3657952"/>
                  <a:pt x="1965" y="3444812"/>
                  <a:pt x="0" y="3336144"/>
                </a:cubicBezTo>
                <a:cubicBezTo>
                  <a:pt x="-1965" y="3227476"/>
                  <a:pt x="12707" y="3024976"/>
                  <a:pt x="0" y="2859552"/>
                </a:cubicBezTo>
                <a:cubicBezTo>
                  <a:pt x="-12707" y="2694128"/>
                  <a:pt x="4075" y="2511196"/>
                  <a:pt x="0" y="2182290"/>
                </a:cubicBezTo>
                <a:cubicBezTo>
                  <a:pt x="-4075" y="1853384"/>
                  <a:pt x="-17659" y="1929959"/>
                  <a:pt x="0" y="1705698"/>
                </a:cubicBezTo>
                <a:cubicBezTo>
                  <a:pt x="17659" y="1481437"/>
                  <a:pt x="350" y="1259285"/>
                  <a:pt x="0" y="1078603"/>
                </a:cubicBezTo>
                <a:cubicBezTo>
                  <a:pt x="-350" y="897921"/>
                  <a:pt x="7579" y="740007"/>
                  <a:pt x="0" y="551843"/>
                </a:cubicBezTo>
                <a:cubicBezTo>
                  <a:pt x="-7579" y="363679"/>
                  <a:pt x="-19559" y="221866"/>
                  <a:pt x="0" y="0"/>
                </a:cubicBezTo>
                <a:close/>
              </a:path>
            </a:pathLst>
          </a:custGeom>
          <a:noFill/>
          <a:ln>
            <a:solidFill>
              <a:schemeClr val="bg2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GB" sz="2000" dirty="0">
                <a:effectLst/>
                <a:latin typeface="+mj-lt"/>
              </a:rPr>
              <a:t>The main background for this analysis is QCD 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GB" sz="2000" dirty="0">
              <a:effectLst/>
              <a:latin typeface="+mj-lt"/>
            </a:endParaRP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GB" sz="2000" dirty="0">
                <a:effectLst/>
                <a:latin typeface="+mj-lt"/>
              </a:rPr>
              <a:t>A data driven method is used for subtracting it 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GB" sz="2000" dirty="0">
              <a:effectLst/>
              <a:latin typeface="+mj-lt"/>
            </a:endParaRP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GB" sz="2000" dirty="0">
                <a:effectLst/>
                <a:latin typeface="+mj-lt"/>
              </a:rPr>
              <a:t>The method relies on the assumption that by inverting the b-tagging requirement in the signal region (SR) we can have the shape of the QCD contribution 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GB" sz="2000" dirty="0">
              <a:effectLst/>
              <a:latin typeface="+mj-lt"/>
            </a:endParaRP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GB" sz="2000" dirty="0">
                <a:effectLst/>
                <a:latin typeface="+mj-lt"/>
              </a:rPr>
              <a:t>This can be verified by a set of closure tests 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GB" sz="2000" dirty="0">
              <a:effectLst/>
              <a:latin typeface="+mj-lt"/>
            </a:endParaRP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GB" sz="2000" dirty="0">
                <a:effectLst/>
                <a:latin typeface="+mj-lt"/>
              </a:rPr>
              <a:t>The tagger is required to not use b-tagging information 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GB" sz="2000" dirty="0">
              <a:effectLst/>
              <a:latin typeface="+mj-lt"/>
            </a:endParaRP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GB" sz="2000" dirty="0">
                <a:effectLst/>
                <a:latin typeface="+mj-lt"/>
              </a:rPr>
              <a:t>The use of DeepAK8 was investigated but it uses b-tagging so it is not applicable in our use case 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GB" sz="2000" dirty="0">
              <a:effectLst/>
              <a:latin typeface="+mj-lt"/>
            </a:endParaRP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GB" sz="2000" dirty="0">
                <a:effectLst/>
                <a:latin typeface="+mj-lt"/>
              </a:rPr>
              <a:t>An in-house BDT was developed to overcome this limitation </a:t>
            </a:r>
          </a:p>
        </p:txBody>
      </p:sp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9BB4B08B-A984-594C-89AA-5EDA885B66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r>
              <a:rPr lang="fi-FI" dirty="0"/>
              <a:t>NTUA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84227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 dirty="0"/>
              <a:t>NTUA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-1" y="-2651"/>
            <a:ext cx="10091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effectLst/>
                <a:latin typeface="URWPalladioL"/>
              </a:rPr>
              <a:t>Shape Comparison of the probe jet and the jets used for the measurement (double Filled) </a:t>
            </a:r>
            <a:endParaRPr lang="en-GB" sz="2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A96869-DB60-5345-ACD9-F1C41035B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24" name="Date Placeholder 23">
            <a:extLst>
              <a:ext uri="{FF2B5EF4-FFF2-40B4-BE49-F238E27FC236}">
                <a16:creationId xmlns:a16="http://schemas.microsoft.com/office/drawing/2014/main" id="{056D71EF-2E89-4043-8F92-90A4D46A3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D66B2-0E0A-F441-A1DA-8039F615D612}" type="datetime1">
              <a:rPr lang="en-US" smtClean="0"/>
              <a:t>4/24/23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4CCE2D0-4FD0-724D-9C13-F56AD67AEC48}"/>
              </a:ext>
            </a:extLst>
          </p:cNvPr>
          <p:cNvSpPr/>
          <p:nvPr/>
        </p:nvSpPr>
        <p:spPr>
          <a:xfrm>
            <a:off x="8548519" y="33090"/>
            <a:ext cx="1548974" cy="365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R" dirty="0"/>
              <a:t>2018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C54A10C-01EB-BE43-8433-4D725AD217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707746" y="2831273"/>
            <a:ext cx="2856508" cy="3960000"/>
          </a:xfrm>
          <a:prstGeom prst="rect">
            <a:avLst/>
          </a:prstGeom>
          <a:ln w="25400">
            <a:solidFill>
              <a:schemeClr val="bg2">
                <a:lumMod val="25000"/>
              </a:schemeClr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5C0B7AF-FAF6-7D4F-8A9F-5841362139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8627746" y="2832996"/>
            <a:ext cx="2856508" cy="3960000"/>
          </a:xfrm>
          <a:prstGeom prst="rect">
            <a:avLst/>
          </a:prstGeom>
          <a:ln w="25400">
            <a:solidFill>
              <a:schemeClr val="bg2">
                <a:lumMod val="25000"/>
              </a:schemeClr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033755A-8FA5-2B46-A92C-E395BFD843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4667746" y="2845226"/>
            <a:ext cx="2856508" cy="3960000"/>
          </a:xfrm>
          <a:prstGeom prst="rect">
            <a:avLst/>
          </a:prstGeom>
          <a:ln w="25400">
            <a:solidFill>
              <a:schemeClr val="bg2">
                <a:lumMod val="25000"/>
              </a:schemeClr>
            </a:solidFill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4F67F96-52DA-5648-8391-50A5B40D1C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707746" y="-98388"/>
            <a:ext cx="2856508" cy="3960000"/>
          </a:xfrm>
          <a:prstGeom prst="rect">
            <a:avLst/>
          </a:prstGeom>
          <a:ln w="25400">
            <a:solidFill>
              <a:schemeClr val="accent1">
                <a:lumMod val="75000"/>
              </a:schemeClr>
            </a:solidFill>
          </a:ln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F19668A-AC61-FE47-9828-50C63EA7D0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8627746" y="-90549"/>
            <a:ext cx="2856508" cy="3960000"/>
          </a:xfrm>
          <a:prstGeom prst="rect">
            <a:avLst/>
          </a:prstGeom>
          <a:ln w="25400">
            <a:solidFill>
              <a:schemeClr val="accent1">
                <a:lumMod val="75000"/>
              </a:schemeClr>
            </a:solidFill>
          </a:ln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F669551-3BB8-D64C-9D6E-7D46FF96AFC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4667746" y="-84434"/>
            <a:ext cx="2856508" cy="3960000"/>
          </a:xfrm>
          <a:prstGeom prst="rect">
            <a:avLst/>
          </a:prstGeom>
          <a:ln w="25400">
            <a:solidFill>
              <a:schemeClr val="accent1">
                <a:lumMod val="75000"/>
              </a:schemeClr>
            </a:solidFill>
          </a:ln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943BCAE5-AAE2-D44B-9784-C9E489C86FBF}"/>
              </a:ext>
            </a:extLst>
          </p:cNvPr>
          <p:cNvSpPr/>
          <p:nvPr/>
        </p:nvSpPr>
        <p:spPr>
          <a:xfrm>
            <a:off x="5321513" y="4268077"/>
            <a:ext cx="1548974" cy="365125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R" dirty="0"/>
              <a:t>MC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833C9F6-67DF-1948-B683-CA82B0D20BE5}"/>
              </a:ext>
            </a:extLst>
          </p:cNvPr>
          <p:cNvSpPr/>
          <p:nvPr/>
        </p:nvSpPr>
        <p:spPr>
          <a:xfrm>
            <a:off x="5321513" y="374472"/>
            <a:ext cx="1548974" cy="36512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R" dirty="0"/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17746087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 dirty="0"/>
              <a:t>NTUA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DE6F7F-FC19-F840-A70E-C84BA99E0247}"/>
              </a:ext>
            </a:extLst>
          </p:cNvPr>
          <p:cNvSpPr txBox="1"/>
          <p:nvPr/>
        </p:nvSpPr>
        <p:spPr>
          <a:xfrm>
            <a:off x="2574438" y="65430"/>
            <a:ext cx="199022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00B050"/>
                </a:solidFill>
                <a:latin typeface="+mj-lt"/>
                <a:sym typeface="Wingdings" pitchFamily="2" charset="2"/>
              </a:rPr>
              <a:t>Signal Selection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A96869-DB60-5345-ACD9-F1C41035B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24" name="Date Placeholder 23">
            <a:extLst>
              <a:ext uri="{FF2B5EF4-FFF2-40B4-BE49-F238E27FC236}">
                <a16:creationId xmlns:a16="http://schemas.microsoft.com/office/drawing/2014/main" id="{056D71EF-2E89-4043-8F92-90A4D46A3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AFF6A5-F1FB-284A-BF72-2836D5A0B341}" type="datetime1">
              <a:rPr lang="en-US" smtClean="0"/>
              <a:t>4/24/23</a:t>
            </a:fld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FB11E00-21A0-484F-B127-1B964919B378}"/>
              </a:ext>
            </a:extLst>
          </p:cNvPr>
          <p:cNvGraphicFramePr>
            <a:graphicFrameLocks noGrp="1"/>
          </p:cNvGraphicFramePr>
          <p:nvPr/>
        </p:nvGraphicFramePr>
        <p:xfrm>
          <a:off x="1348101" y="557850"/>
          <a:ext cx="4368118" cy="5580485"/>
        </p:xfrm>
        <a:graphic>
          <a:graphicData uri="http://schemas.openxmlformats.org/drawingml/2006/table">
            <a:tbl>
              <a:tblPr firstRow="1" bandRow="1">
                <a:tableStyleId>{46F890A9-2807-4EBB-B81D-B2AA78EC7F39}</a:tableStyleId>
              </a:tblPr>
              <a:tblGrid>
                <a:gridCol w="2184059">
                  <a:extLst>
                    <a:ext uri="{9D8B030D-6E8A-4147-A177-3AD203B41FA5}">
                      <a16:colId xmlns:a16="http://schemas.microsoft.com/office/drawing/2014/main" val="3731337435"/>
                    </a:ext>
                  </a:extLst>
                </a:gridCol>
                <a:gridCol w="2184059">
                  <a:extLst>
                    <a:ext uri="{9D8B030D-6E8A-4147-A177-3AD203B41FA5}">
                      <a16:colId xmlns:a16="http://schemas.microsoft.com/office/drawing/2014/main" val="3688698510"/>
                    </a:ext>
                  </a:extLst>
                </a:gridCol>
              </a:tblGrid>
              <a:tr h="436244">
                <a:tc>
                  <a:txBody>
                    <a:bodyPr/>
                    <a:lstStyle/>
                    <a:p>
                      <a:pPr algn="ctr"/>
                      <a:r>
                        <a:rPr lang="en-GR" sz="1600" dirty="0">
                          <a:latin typeface="+mj-lt"/>
                        </a:rPr>
                        <a:t>Variables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R" sz="1600" dirty="0">
                          <a:latin typeface="+mj-lt"/>
                        </a:rPr>
                        <a:t>Selected Cut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3017762"/>
                  </a:ext>
                </a:extLst>
              </a:tr>
              <a:tr h="43624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R" sz="1600" dirty="0">
                          <a:latin typeface="+mj-lt"/>
                        </a:rPr>
                        <a:t>pT leading jets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R" sz="1600" dirty="0">
                          <a:latin typeface="+mj-lt"/>
                        </a:rPr>
                        <a:t>&gt; 4</a:t>
                      </a:r>
                      <a:r>
                        <a:rPr lang="el-GR" sz="1600" dirty="0">
                          <a:latin typeface="+mj-lt"/>
                        </a:rPr>
                        <a:t>5</a:t>
                      </a:r>
                      <a:r>
                        <a:rPr lang="en-GR" sz="1600" dirty="0">
                          <a:latin typeface="+mj-lt"/>
                        </a:rPr>
                        <a:t>0 GeV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7332225"/>
                  </a:ext>
                </a:extLst>
              </a:tr>
              <a:tr h="436244">
                <a:tc>
                  <a:txBody>
                    <a:bodyPr/>
                    <a:lstStyle/>
                    <a:p>
                      <a:pPr algn="ctr"/>
                      <a:r>
                        <a:rPr lang="en-GR" sz="1600" dirty="0">
                          <a:latin typeface="+mj-lt"/>
                        </a:rPr>
                        <a:t>pT </a:t>
                      </a:r>
                      <a:r>
                        <a:rPr lang="en-US" sz="1600" dirty="0">
                          <a:latin typeface="+mj-lt"/>
                        </a:rPr>
                        <a:t>2</a:t>
                      </a:r>
                      <a:r>
                        <a:rPr lang="en-US" sz="1600" baseline="30000" dirty="0">
                          <a:latin typeface="+mj-lt"/>
                        </a:rPr>
                        <a:t>nd</a:t>
                      </a:r>
                      <a:r>
                        <a:rPr lang="en-US" sz="1600" dirty="0">
                          <a:latin typeface="+mj-lt"/>
                        </a:rPr>
                        <a:t> </a:t>
                      </a:r>
                      <a:r>
                        <a:rPr lang="en-GR" sz="1600" dirty="0">
                          <a:latin typeface="+mj-lt"/>
                        </a:rPr>
                        <a:t>leading jets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R" sz="1600" dirty="0">
                          <a:latin typeface="+mj-lt"/>
                        </a:rPr>
                        <a:t>&gt; 4</a:t>
                      </a:r>
                      <a:r>
                        <a:rPr lang="en-US" sz="1600" dirty="0">
                          <a:latin typeface="+mj-lt"/>
                        </a:rPr>
                        <a:t>0</a:t>
                      </a:r>
                      <a:r>
                        <a:rPr lang="en-GR" sz="1600" dirty="0">
                          <a:latin typeface="+mj-lt"/>
                        </a:rPr>
                        <a:t>0 GeV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5770781"/>
                  </a:ext>
                </a:extLst>
              </a:tr>
              <a:tr h="436244">
                <a:tc>
                  <a:txBody>
                    <a:bodyPr/>
                    <a:lstStyle/>
                    <a:p>
                      <a:pPr algn="ctr"/>
                      <a:r>
                        <a:rPr lang="en-GR" sz="1600" dirty="0">
                          <a:latin typeface="+mj-lt"/>
                        </a:rPr>
                        <a:t>Njets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R" sz="1600" dirty="0">
                          <a:latin typeface="+mj-lt"/>
                        </a:rPr>
                        <a:t>&gt;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3963215"/>
                  </a:ext>
                </a:extLst>
              </a:tr>
              <a:tr h="436244">
                <a:tc>
                  <a:txBody>
                    <a:bodyPr/>
                    <a:lstStyle/>
                    <a:p>
                      <a:pPr algn="ctr"/>
                      <a:r>
                        <a:rPr lang="en-GR" sz="1600" dirty="0">
                          <a:latin typeface="+mj-lt"/>
                        </a:rPr>
                        <a:t>N leptons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R" sz="1600" dirty="0">
                          <a:latin typeface="+mj-lt"/>
                        </a:rPr>
                        <a:t>=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6792577"/>
                  </a:ext>
                </a:extLst>
              </a:tr>
              <a:tr h="603610">
                <a:tc>
                  <a:txBody>
                    <a:bodyPr/>
                    <a:lstStyle/>
                    <a:p>
                      <a:pPr algn="ctr"/>
                      <a:r>
                        <a:rPr lang="en-GR" sz="1600" dirty="0">
                          <a:latin typeface="+mj-lt"/>
                        </a:rPr>
                        <a:t>|eta| (both leading jets)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R" sz="1600" dirty="0">
                          <a:latin typeface="+mj-lt"/>
                        </a:rPr>
                        <a:t>&lt; 2.4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6382854"/>
                  </a:ext>
                </a:extLst>
              </a:tr>
              <a:tr h="436244">
                <a:tc>
                  <a:txBody>
                    <a:bodyPr/>
                    <a:lstStyle/>
                    <a:p>
                      <a:pPr algn="ctr"/>
                      <a:r>
                        <a:rPr lang="en-GR" sz="1600" dirty="0">
                          <a:latin typeface="+mj-lt"/>
                        </a:rPr>
                        <a:t>mJJ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R" sz="1600" dirty="0">
                          <a:latin typeface="+mj-lt"/>
                        </a:rPr>
                        <a:t>&gt; 1000 GeV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7255047"/>
                  </a:ext>
                </a:extLst>
              </a:tr>
              <a:tr h="603610">
                <a:tc>
                  <a:txBody>
                    <a:bodyPr/>
                    <a:lstStyle/>
                    <a:p>
                      <a:pPr algn="ctr"/>
                      <a:r>
                        <a:rPr lang="en-GR" sz="1600" dirty="0">
                          <a:latin typeface="+mj-lt"/>
                        </a:rPr>
                        <a:t>jetMassSoftDrop (only for fit)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R" sz="1600" dirty="0">
                          <a:latin typeface="+mj-lt"/>
                        </a:rPr>
                        <a:t>(50,300) GeV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2697806"/>
                  </a:ext>
                </a:extLst>
              </a:tr>
              <a:tr h="60361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>
                          <a:latin typeface="+mj-lt"/>
                        </a:rPr>
                        <a:t>T</a:t>
                      </a:r>
                      <a:r>
                        <a:rPr lang="en-GR" sz="1600" dirty="0">
                          <a:latin typeface="+mj-lt"/>
                        </a:rPr>
                        <a:t>op Tagger</a:t>
                      </a:r>
                    </a:p>
                    <a:p>
                      <a:pPr algn="ctr"/>
                      <a:endParaRPr lang="en-GR" sz="16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R" sz="1600" dirty="0">
                          <a:latin typeface="+mj-lt"/>
                        </a:rPr>
                        <a:t>&gt; 0.2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5673893"/>
                  </a:ext>
                </a:extLst>
              </a:tr>
              <a:tr h="603610">
                <a:tc>
                  <a:txBody>
                    <a:bodyPr/>
                    <a:lstStyle/>
                    <a:p>
                      <a:pPr algn="ctr"/>
                      <a:r>
                        <a:rPr lang="en-GR" sz="1600" dirty="0">
                          <a:latin typeface="+mj-lt"/>
                        </a:rPr>
                        <a:t>B tagging (2 btagged jets)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R" sz="1600" dirty="0">
                          <a:latin typeface="+mj-lt"/>
                        </a:rPr>
                        <a:t>&gt; </a:t>
                      </a:r>
                      <a:r>
                        <a:rPr lang="en-GR" sz="1600" dirty="0">
                          <a:solidFill>
                            <a:srgbClr val="FF0000"/>
                          </a:solidFill>
                          <a:latin typeface="+mj-lt"/>
                        </a:rPr>
                        <a:t>Medium</a:t>
                      </a:r>
                      <a:r>
                        <a:rPr lang="en-GR" sz="1600" dirty="0">
                          <a:latin typeface="+mj-lt"/>
                        </a:rPr>
                        <a:t> WP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0137147"/>
                  </a:ext>
                </a:extLst>
              </a:tr>
              <a:tr h="548581">
                <a:tc>
                  <a:txBody>
                    <a:bodyPr/>
                    <a:lstStyle/>
                    <a:p>
                      <a:pPr algn="ctr"/>
                      <a:r>
                        <a:rPr lang="en-GR" sz="1600" dirty="0">
                          <a:latin typeface="+mj-lt"/>
                        </a:rPr>
                        <a:t>Signal Trigger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R" sz="160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5045937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DAB3EDC7-2C81-A141-8F2F-14CEB014A448}"/>
              </a:ext>
            </a:extLst>
          </p:cNvPr>
          <p:cNvGraphicFramePr>
            <a:graphicFrameLocks noGrp="1"/>
          </p:cNvGraphicFramePr>
          <p:nvPr/>
        </p:nvGraphicFramePr>
        <p:xfrm>
          <a:off x="6844365" y="557852"/>
          <a:ext cx="4368118" cy="5455055"/>
        </p:xfrm>
        <a:graphic>
          <a:graphicData uri="http://schemas.openxmlformats.org/drawingml/2006/table">
            <a:tbl>
              <a:tblPr firstRow="1" bandRow="1">
                <a:tableStyleId>{0660B408-B3CF-4A94-85FC-2B1E0A45F4A2}</a:tableStyleId>
              </a:tblPr>
              <a:tblGrid>
                <a:gridCol w="2184059">
                  <a:extLst>
                    <a:ext uri="{9D8B030D-6E8A-4147-A177-3AD203B41FA5}">
                      <a16:colId xmlns:a16="http://schemas.microsoft.com/office/drawing/2014/main" val="3731337435"/>
                    </a:ext>
                  </a:extLst>
                </a:gridCol>
                <a:gridCol w="2184059">
                  <a:extLst>
                    <a:ext uri="{9D8B030D-6E8A-4147-A177-3AD203B41FA5}">
                      <a16:colId xmlns:a16="http://schemas.microsoft.com/office/drawing/2014/main" val="3688698510"/>
                    </a:ext>
                  </a:extLst>
                </a:gridCol>
              </a:tblGrid>
              <a:tr h="430967">
                <a:tc>
                  <a:txBody>
                    <a:bodyPr/>
                    <a:lstStyle/>
                    <a:p>
                      <a:pPr algn="ctr"/>
                      <a:r>
                        <a:rPr lang="en-GR" sz="1600" dirty="0">
                          <a:latin typeface="+mj-lt"/>
                        </a:rPr>
                        <a:t>Variables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R" sz="1600" dirty="0">
                          <a:latin typeface="+mj-lt"/>
                        </a:rPr>
                        <a:t>Selected Cut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3017762"/>
                  </a:ext>
                </a:extLst>
              </a:tr>
              <a:tr h="49442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R" sz="1600" dirty="0">
                          <a:latin typeface="+mj-lt"/>
                        </a:rPr>
                        <a:t>pT leading jets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R" sz="1600" dirty="0">
                          <a:latin typeface="+mj-lt"/>
                        </a:rPr>
                        <a:t>&gt; 4</a:t>
                      </a:r>
                      <a:r>
                        <a:rPr lang="el-GR" sz="1600" dirty="0">
                          <a:latin typeface="+mj-lt"/>
                        </a:rPr>
                        <a:t>5</a:t>
                      </a:r>
                      <a:r>
                        <a:rPr lang="en-GR" sz="1600" dirty="0">
                          <a:latin typeface="+mj-lt"/>
                        </a:rPr>
                        <a:t>0 GeV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5770781"/>
                  </a:ext>
                </a:extLst>
              </a:tr>
              <a:tr h="430967">
                <a:tc>
                  <a:txBody>
                    <a:bodyPr/>
                    <a:lstStyle/>
                    <a:p>
                      <a:pPr algn="ctr"/>
                      <a:r>
                        <a:rPr lang="en-GR" sz="1600" dirty="0">
                          <a:latin typeface="+mj-lt"/>
                        </a:rPr>
                        <a:t>pT </a:t>
                      </a:r>
                      <a:r>
                        <a:rPr lang="en-US" sz="1600" dirty="0">
                          <a:latin typeface="+mj-lt"/>
                        </a:rPr>
                        <a:t>2</a:t>
                      </a:r>
                      <a:r>
                        <a:rPr lang="en-US" sz="1600" baseline="30000" dirty="0">
                          <a:latin typeface="+mj-lt"/>
                        </a:rPr>
                        <a:t>nd</a:t>
                      </a:r>
                      <a:r>
                        <a:rPr lang="en-US" sz="1600" dirty="0">
                          <a:latin typeface="+mj-lt"/>
                        </a:rPr>
                        <a:t> </a:t>
                      </a:r>
                      <a:r>
                        <a:rPr lang="en-GR" sz="1600" dirty="0">
                          <a:latin typeface="+mj-lt"/>
                        </a:rPr>
                        <a:t>leading jets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R" sz="1600" dirty="0">
                          <a:latin typeface="+mj-lt"/>
                        </a:rPr>
                        <a:t>&gt; 4</a:t>
                      </a:r>
                      <a:r>
                        <a:rPr lang="en-US" sz="1600" dirty="0">
                          <a:latin typeface="+mj-lt"/>
                        </a:rPr>
                        <a:t>0</a:t>
                      </a:r>
                      <a:r>
                        <a:rPr lang="en-GR" sz="1600" dirty="0">
                          <a:latin typeface="+mj-lt"/>
                        </a:rPr>
                        <a:t>0 GeV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0086472"/>
                  </a:ext>
                </a:extLst>
              </a:tr>
              <a:tr h="6057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R" sz="1600" dirty="0">
                          <a:latin typeface="+mj-lt"/>
                        </a:rPr>
                        <a:t>N leptons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R" sz="1600" dirty="0">
                          <a:latin typeface="+mj-lt"/>
                        </a:rPr>
                        <a:t>=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8738799"/>
                  </a:ext>
                </a:extLst>
              </a:tr>
              <a:tr h="629126">
                <a:tc>
                  <a:txBody>
                    <a:bodyPr/>
                    <a:lstStyle/>
                    <a:p>
                      <a:pPr algn="ctr"/>
                      <a:r>
                        <a:rPr lang="en-GR" sz="1600" dirty="0">
                          <a:latin typeface="+mj-lt"/>
                        </a:rPr>
                        <a:t>|eta| (both leading jets)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R" sz="1600" dirty="0">
                          <a:latin typeface="+mj-lt"/>
                        </a:rPr>
                        <a:t>&lt; 2.4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6382854"/>
                  </a:ext>
                </a:extLst>
              </a:tr>
              <a:tr h="430967">
                <a:tc>
                  <a:txBody>
                    <a:bodyPr/>
                    <a:lstStyle/>
                    <a:p>
                      <a:pPr algn="ctr"/>
                      <a:r>
                        <a:rPr lang="en-GR" sz="1600" dirty="0">
                          <a:latin typeface="+mj-lt"/>
                        </a:rPr>
                        <a:t>mJJ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R" sz="1600" dirty="0">
                          <a:latin typeface="+mj-lt"/>
                        </a:rPr>
                        <a:t>&gt; 1000 GeV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7255047"/>
                  </a:ext>
                </a:extLst>
              </a:tr>
              <a:tr h="629126">
                <a:tc>
                  <a:txBody>
                    <a:bodyPr/>
                    <a:lstStyle/>
                    <a:p>
                      <a:pPr algn="ctr"/>
                      <a:r>
                        <a:rPr lang="en-GR" sz="1600" dirty="0">
                          <a:latin typeface="+mj-lt"/>
                        </a:rPr>
                        <a:t>jetMassSoftDrop (only for fit)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R" sz="1600" dirty="0">
                          <a:latin typeface="+mj-lt"/>
                        </a:rPr>
                        <a:t>(50,300) GeV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2697806"/>
                  </a:ext>
                </a:extLst>
              </a:tr>
              <a:tr h="62912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>
                          <a:latin typeface="+mj-lt"/>
                        </a:rPr>
                        <a:t>T</a:t>
                      </a:r>
                      <a:r>
                        <a:rPr lang="en-GR" sz="1600" dirty="0">
                          <a:latin typeface="+mj-lt"/>
                        </a:rPr>
                        <a:t>op Tagger</a:t>
                      </a:r>
                    </a:p>
                    <a:p>
                      <a:pPr algn="ctr"/>
                      <a:endParaRPr lang="en-GR" sz="16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R" sz="1600" dirty="0">
                          <a:latin typeface="+mj-lt"/>
                        </a:rPr>
                        <a:t>&gt; 0.2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5673893"/>
                  </a:ext>
                </a:extLst>
              </a:tr>
              <a:tr h="629126">
                <a:tc>
                  <a:txBody>
                    <a:bodyPr/>
                    <a:lstStyle/>
                    <a:p>
                      <a:pPr algn="ctr"/>
                      <a:r>
                        <a:rPr lang="en-GR" sz="1600" dirty="0">
                          <a:latin typeface="+mj-lt"/>
                        </a:rPr>
                        <a:t>B tagging (0 btagged jets)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R" sz="1600" dirty="0">
                          <a:latin typeface="+mj-lt"/>
                        </a:rPr>
                        <a:t>&lt; </a:t>
                      </a:r>
                      <a:r>
                        <a:rPr lang="en-GR" sz="1600" dirty="0">
                          <a:solidFill>
                            <a:srgbClr val="FF0000"/>
                          </a:solidFill>
                          <a:latin typeface="+mj-lt"/>
                        </a:rPr>
                        <a:t>Medium</a:t>
                      </a:r>
                      <a:r>
                        <a:rPr lang="en-GR" sz="1600" dirty="0">
                          <a:latin typeface="+mj-lt"/>
                        </a:rPr>
                        <a:t> WP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0137147"/>
                  </a:ext>
                </a:extLst>
              </a:tr>
              <a:tr h="545436">
                <a:tc>
                  <a:txBody>
                    <a:bodyPr/>
                    <a:lstStyle/>
                    <a:p>
                      <a:pPr algn="ctr"/>
                      <a:r>
                        <a:rPr lang="en-GR" sz="1600" dirty="0">
                          <a:latin typeface="+mj-lt"/>
                        </a:rPr>
                        <a:t>Control Trigger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R" sz="160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1864082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9E9DDF71-90B0-C245-8A52-0A505D755F00}"/>
              </a:ext>
            </a:extLst>
          </p:cNvPr>
          <p:cNvSpPr txBox="1"/>
          <p:nvPr/>
        </p:nvSpPr>
        <p:spPr>
          <a:xfrm>
            <a:off x="7627338" y="65430"/>
            <a:ext cx="329194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FF0000"/>
                </a:solidFill>
                <a:latin typeface="+mj-lt"/>
                <a:sym typeface="Wingdings" pitchFamily="2" charset="2"/>
              </a:rPr>
              <a:t>Control Region Selection</a:t>
            </a:r>
          </a:p>
        </p:txBody>
      </p:sp>
    </p:spTree>
    <p:extLst>
      <p:ext uri="{BB962C8B-B14F-4D97-AF65-F5344CB8AC3E}">
        <p14:creationId xmlns:p14="http://schemas.microsoft.com/office/powerpoint/2010/main" val="23946723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 dirty="0"/>
              <a:t>NTUA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-1" y="-2651"/>
            <a:ext cx="10091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effectLst/>
                <a:latin typeface="URWPalladioL"/>
              </a:rPr>
              <a:t>Shape Comparison of the probe jet and the jets used for the measurement </a:t>
            </a:r>
            <a:endParaRPr lang="en-GB" sz="2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A96869-DB60-5345-ACD9-F1C41035B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24" name="Date Placeholder 23">
            <a:extLst>
              <a:ext uri="{FF2B5EF4-FFF2-40B4-BE49-F238E27FC236}">
                <a16:creationId xmlns:a16="http://schemas.microsoft.com/office/drawing/2014/main" id="{056D71EF-2E89-4043-8F92-90A4D46A3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D66B2-0E0A-F441-A1DA-8039F615D612}" type="datetime1">
              <a:rPr lang="en-US" smtClean="0"/>
              <a:t>4/24/23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4CCE2D0-4FD0-724D-9C13-F56AD67AEC48}"/>
              </a:ext>
            </a:extLst>
          </p:cNvPr>
          <p:cNvSpPr/>
          <p:nvPr/>
        </p:nvSpPr>
        <p:spPr>
          <a:xfrm>
            <a:off x="8548519" y="33090"/>
            <a:ext cx="1548974" cy="365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R" dirty="0"/>
              <a:t>2018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F731C8-E190-2241-86F4-87028CB03F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4667746" y="-98364"/>
            <a:ext cx="2856508" cy="3960000"/>
          </a:xfrm>
          <a:prstGeom prst="rect">
            <a:avLst/>
          </a:prstGeom>
          <a:ln w="25400">
            <a:solidFill>
              <a:schemeClr val="accent1">
                <a:lumMod val="75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A74C381-F586-4948-A92A-01D194DB5E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8663080" y="-98364"/>
            <a:ext cx="2856508" cy="3960000"/>
          </a:xfrm>
          <a:prstGeom prst="rect">
            <a:avLst/>
          </a:prstGeom>
          <a:ln w="25400">
            <a:solidFill>
              <a:schemeClr val="accent1">
                <a:lumMod val="75000"/>
              </a:schemeClr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4A53C59-B2E8-2B4A-8DC6-06BAF06475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707746" y="-98364"/>
            <a:ext cx="2856508" cy="3960000"/>
          </a:xfrm>
          <a:prstGeom prst="rect">
            <a:avLst/>
          </a:prstGeom>
          <a:ln w="25400">
            <a:solidFill>
              <a:schemeClr val="accent1">
                <a:lumMod val="75000"/>
              </a:schemeClr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5764D9F-7083-5E40-B45F-E8B5E27757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4658602" y="2871674"/>
            <a:ext cx="2856508" cy="3960000"/>
          </a:xfrm>
          <a:prstGeom prst="rect">
            <a:avLst/>
          </a:prstGeom>
          <a:ln w="25400">
            <a:solidFill>
              <a:schemeClr val="bg2">
                <a:lumMod val="50000"/>
              </a:schemeClr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9411FC1-C942-FB4F-B325-69FD5F226B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8618602" y="2871674"/>
            <a:ext cx="2856508" cy="3960000"/>
          </a:xfrm>
          <a:prstGeom prst="rect">
            <a:avLst/>
          </a:prstGeom>
          <a:ln w="25400">
            <a:solidFill>
              <a:schemeClr val="bg2">
                <a:lumMod val="50000"/>
              </a:schemeClr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983E22C-3E35-2141-944A-67FE3B2C52C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698602" y="2864847"/>
            <a:ext cx="2856508" cy="3960000"/>
          </a:xfrm>
          <a:prstGeom prst="rect">
            <a:avLst/>
          </a:prstGeom>
          <a:ln w="25400">
            <a:solidFill>
              <a:schemeClr val="bg2">
                <a:lumMod val="50000"/>
              </a:schemeClr>
            </a:solidFill>
          </a:ln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BB6B65DA-92BD-B640-B482-A85FD88E4E95}"/>
              </a:ext>
            </a:extLst>
          </p:cNvPr>
          <p:cNvSpPr/>
          <p:nvPr/>
        </p:nvSpPr>
        <p:spPr>
          <a:xfrm>
            <a:off x="5500007" y="3423419"/>
            <a:ext cx="1548974" cy="365125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R" dirty="0"/>
              <a:t>MC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6289775-9D43-6D41-964E-C39D3D63130A}"/>
              </a:ext>
            </a:extLst>
          </p:cNvPr>
          <p:cNvSpPr/>
          <p:nvPr/>
        </p:nvSpPr>
        <p:spPr>
          <a:xfrm>
            <a:off x="5500007" y="398215"/>
            <a:ext cx="1548974" cy="36512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R" dirty="0"/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24127279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 dirty="0"/>
              <a:t>NTUA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-1" y="-2651"/>
            <a:ext cx="1009133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R" sz="2200" u="sng" dirty="0"/>
              <a:t>Top Tagger Input Variables </a:t>
            </a:r>
            <a:endParaRPr lang="en-US" sz="2200" u="sng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A96869-DB60-5345-ACD9-F1C41035B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24" name="Date Placeholder 23">
            <a:extLst>
              <a:ext uri="{FF2B5EF4-FFF2-40B4-BE49-F238E27FC236}">
                <a16:creationId xmlns:a16="http://schemas.microsoft.com/office/drawing/2014/main" id="{056D71EF-2E89-4043-8F92-90A4D46A3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D66B2-0E0A-F441-A1DA-8039F615D612}" type="datetime1">
              <a:rPr lang="en-US" smtClean="0"/>
              <a:t>4/24/23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4CCE2D0-4FD0-724D-9C13-F56AD67AEC48}"/>
              </a:ext>
            </a:extLst>
          </p:cNvPr>
          <p:cNvSpPr/>
          <p:nvPr/>
        </p:nvSpPr>
        <p:spPr>
          <a:xfrm>
            <a:off x="4547026" y="63111"/>
            <a:ext cx="1548974" cy="365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R" dirty="0"/>
              <a:t>2018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7626117-2AB1-7E4F-BC3A-C1421D300F50}"/>
              </a:ext>
            </a:extLst>
          </p:cNvPr>
          <p:cNvSpPr/>
          <p:nvPr/>
        </p:nvSpPr>
        <p:spPr>
          <a:xfrm>
            <a:off x="6315162" y="65219"/>
            <a:ext cx="1548974" cy="365125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R" dirty="0"/>
              <a:t>Leading jet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DDC617EE-1EBC-3C4C-9D5A-072B907759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053344" y="57102"/>
            <a:ext cx="2077461" cy="28800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6B93DFA6-FF12-D146-A5CD-EF74EA0A47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8147554" y="32861"/>
            <a:ext cx="2077460" cy="28800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ECBDE196-5039-1B41-BE1D-4FD42EFAA7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2112804" y="57102"/>
            <a:ext cx="2077461" cy="288000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7F96836C-767B-0644-BEE1-0A15950D76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2112803" y="4115760"/>
            <a:ext cx="2077461" cy="28800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5C869032-63F7-4740-9B08-E090097B47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5130406" y="4161820"/>
            <a:ext cx="2077461" cy="288000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4EFD517E-3B03-7640-AC66-6FAAB6CD3B3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9148576" y="2071364"/>
            <a:ext cx="2077461" cy="288000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5E6F69FB-D227-C941-B9DF-0984B88B50A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6152391" y="2119494"/>
            <a:ext cx="2077461" cy="288000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5B59CFB2-A5AD-FB45-BC9B-25CA76FE42E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5400000">
            <a:off x="3276831" y="2130418"/>
            <a:ext cx="2077460" cy="288000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252A68DA-A961-5744-B2CA-D1D02ADC47C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5400000">
            <a:off x="401269" y="2071363"/>
            <a:ext cx="2077461" cy="288000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2ABEAEAF-368A-F74C-A818-E7228EA27D5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5400000">
            <a:off x="8156431" y="4148825"/>
            <a:ext cx="2077461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4981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-458303" y="4809888"/>
            <a:ext cx="4822804" cy="365125"/>
          </a:xfrm>
        </p:spPr>
        <p:txBody>
          <a:bodyPr/>
          <a:lstStyle/>
          <a:p>
            <a:r>
              <a:rPr lang="fi-FI" dirty="0"/>
              <a:t>NTUA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-1" y="-2651"/>
            <a:ext cx="1009133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R" sz="2200" u="sng" dirty="0"/>
              <a:t>Top Tagger Input Variables </a:t>
            </a:r>
            <a:endParaRPr lang="en-US" sz="2200" u="sng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A96869-DB60-5345-ACD9-F1C41035B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24" name="Date Placeholder 23">
            <a:extLst>
              <a:ext uri="{FF2B5EF4-FFF2-40B4-BE49-F238E27FC236}">
                <a16:creationId xmlns:a16="http://schemas.microsoft.com/office/drawing/2014/main" id="{056D71EF-2E89-4043-8F92-90A4D46A3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D66B2-0E0A-F441-A1DA-8039F615D612}" type="datetime1">
              <a:rPr lang="en-US" smtClean="0"/>
              <a:t>4/24/23</a:t>
            </a:fld>
            <a:endParaRPr lang="en-US" dirty="0"/>
          </a:p>
        </p:txBody>
      </p:sp>
      <p:pic>
        <p:nvPicPr>
          <p:cNvPr id="69" name="Picture 68">
            <a:extLst>
              <a:ext uri="{FF2B5EF4-FFF2-40B4-BE49-F238E27FC236}">
                <a16:creationId xmlns:a16="http://schemas.microsoft.com/office/drawing/2014/main" id="{312B6449-8A99-7E46-B29D-6428FE759C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8511643" y="4075312"/>
            <a:ext cx="2077460" cy="2880000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5515C935-6B4F-4B48-8CD4-007E2D9151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9227494" y="2008360"/>
            <a:ext cx="2077460" cy="2880000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5DDF64E6-1BD3-F24F-8403-DB2A6B0107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6433425" y="1989000"/>
            <a:ext cx="2077460" cy="2880000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74FCEBF0-F7EE-9F42-BC63-8951DDFD65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3547911" y="1989000"/>
            <a:ext cx="2077460" cy="2880000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FBCB40B1-8DF4-2C4A-BEFF-6E9BA0FCEB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662397" y="1989000"/>
            <a:ext cx="2077460" cy="2880000"/>
          </a:xfrm>
          <a:prstGeom prst="rect">
            <a:avLst/>
          </a:prstGeom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020E2467-B045-F24C-8BF7-FE8E3A3C56E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5631643" y="4075312"/>
            <a:ext cx="2077460" cy="2880000"/>
          </a:xfrm>
          <a:prstGeom prst="rect">
            <a:avLst/>
          </a:prstGeom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18CD408B-A1AD-FE44-BBE0-4E10405B687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2755091" y="4075312"/>
            <a:ext cx="2077460" cy="2880000"/>
          </a:xfrm>
          <a:prstGeom prst="rect">
            <a:avLst/>
          </a:prstGeom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9946B13F-E7D4-AC44-83B9-CD24C97D3A7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5400000">
            <a:off x="2842783" y="35818"/>
            <a:ext cx="2077460" cy="2880000"/>
          </a:xfrm>
          <a:prstGeom prst="rect">
            <a:avLst/>
          </a:prstGeom>
        </p:spPr>
      </p:pic>
      <p:pic>
        <p:nvPicPr>
          <p:cNvPr id="85" name="Picture 84">
            <a:extLst>
              <a:ext uri="{FF2B5EF4-FFF2-40B4-BE49-F238E27FC236}">
                <a16:creationId xmlns:a16="http://schemas.microsoft.com/office/drawing/2014/main" id="{3710F140-6F0C-ED41-B20A-3415F562035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5400000">
            <a:off x="5631643" y="35818"/>
            <a:ext cx="2077460" cy="2880000"/>
          </a:xfrm>
          <a:prstGeom prst="rect">
            <a:avLst/>
          </a:prstGeom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FFD89747-ADE9-484C-B710-FF5A16FACC6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5400000">
            <a:off x="8420503" y="24492"/>
            <a:ext cx="2077460" cy="2880000"/>
          </a:xfrm>
          <a:prstGeom prst="rect">
            <a:avLst/>
          </a:prstGeom>
        </p:spPr>
      </p:pic>
      <p:sp>
        <p:nvSpPr>
          <p:cNvPr id="88" name="Footer Placeholder 2">
            <a:extLst>
              <a:ext uri="{FF2B5EF4-FFF2-40B4-BE49-F238E27FC236}">
                <a16:creationId xmlns:a16="http://schemas.microsoft.com/office/drawing/2014/main" id="{0C9871A2-981E-4F43-B84A-8B759D65DA61}"/>
              </a:ext>
            </a:extLst>
          </p:cNvPr>
          <p:cNvSpPr txBox="1">
            <a:spLocks/>
          </p:cNvSpPr>
          <p:nvPr/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900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i-FI"/>
              <a:t>NTUA</a:t>
            </a:r>
            <a:endParaRPr lang="en-US" dirty="0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AF910584-17B1-2847-BB70-67AA954EE57B}"/>
              </a:ext>
            </a:extLst>
          </p:cNvPr>
          <p:cNvSpPr/>
          <p:nvPr/>
        </p:nvSpPr>
        <p:spPr>
          <a:xfrm>
            <a:off x="4547026" y="63111"/>
            <a:ext cx="1548974" cy="365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R" dirty="0"/>
              <a:t>2018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8578066B-5B45-4442-8985-6BB9D333B1DC}"/>
              </a:ext>
            </a:extLst>
          </p:cNvPr>
          <p:cNvSpPr/>
          <p:nvPr/>
        </p:nvSpPr>
        <p:spPr>
          <a:xfrm>
            <a:off x="6315161" y="65219"/>
            <a:ext cx="2511063" cy="365125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R" dirty="0"/>
              <a:t>Second Leading Jet</a:t>
            </a:r>
          </a:p>
        </p:txBody>
      </p:sp>
    </p:spTree>
    <p:extLst>
      <p:ext uri="{BB962C8B-B14F-4D97-AF65-F5344CB8AC3E}">
        <p14:creationId xmlns:p14="http://schemas.microsoft.com/office/powerpoint/2010/main" val="21430275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 dirty="0"/>
              <a:t>NTUA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-1" y="-2651"/>
            <a:ext cx="1009133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R" sz="2200" u="sng" dirty="0"/>
              <a:t>Top Tagger Output</a:t>
            </a:r>
            <a:endParaRPr lang="en-US" sz="2200" u="sng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A96869-DB60-5345-ACD9-F1C41035B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24" name="Date Placeholder 23">
            <a:extLst>
              <a:ext uri="{FF2B5EF4-FFF2-40B4-BE49-F238E27FC236}">
                <a16:creationId xmlns:a16="http://schemas.microsoft.com/office/drawing/2014/main" id="{056D71EF-2E89-4043-8F92-90A4D46A3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D66B2-0E0A-F441-A1DA-8039F615D612}" type="datetime1">
              <a:rPr lang="en-US" smtClean="0"/>
              <a:t>4/24/23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4CCE2D0-4FD0-724D-9C13-F56AD67AEC48}"/>
              </a:ext>
            </a:extLst>
          </p:cNvPr>
          <p:cNvSpPr/>
          <p:nvPr/>
        </p:nvSpPr>
        <p:spPr>
          <a:xfrm>
            <a:off x="5321512" y="33090"/>
            <a:ext cx="1548974" cy="365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R" dirty="0"/>
              <a:t>2018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ADB7EFB-4718-4041-AB91-8C5D896085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548579" y="801632"/>
            <a:ext cx="3811259" cy="528358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2240CF8-C874-8044-8EDB-3935E44C46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6832161" y="801632"/>
            <a:ext cx="3811259" cy="528358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7B1F6931-85F6-A943-8194-B713981A5DED}"/>
              </a:ext>
            </a:extLst>
          </p:cNvPr>
          <p:cNvSpPr/>
          <p:nvPr/>
        </p:nvSpPr>
        <p:spPr>
          <a:xfrm>
            <a:off x="2795064" y="995646"/>
            <a:ext cx="1548974" cy="365125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R" dirty="0"/>
              <a:t>Leading Jet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16E4383-ED9D-694B-9EBB-F9C5FDD507D9}"/>
              </a:ext>
            </a:extLst>
          </p:cNvPr>
          <p:cNvSpPr/>
          <p:nvPr/>
        </p:nvSpPr>
        <p:spPr>
          <a:xfrm>
            <a:off x="7307217" y="995646"/>
            <a:ext cx="2403543" cy="365125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R" dirty="0"/>
              <a:t>Second Leading Jet</a:t>
            </a:r>
          </a:p>
        </p:txBody>
      </p:sp>
    </p:spTree>
    <p:extLst>
      <p:ext uri="{BB962C8B-B14F-4D97-AF65-F5344CB8AC3E}">
        <p14:creationId xmlns:p14="http://schemas.microsoft.com/office/powerpoint/2010/main" val="32991864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 dirty="0"/>
              <a:t>NTUA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0" y="136331"/>
            <a:ext cx="12104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u="sng" dirty="0"/>
              <a:t>Top Tagger Efficiencies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A96869-DB60-5345-ACD9-F1C41035B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24" name="Date Placeholder 23">
            <a:extLst>
              <a:ext uri="{FF2B5EF4-FFF2-40B4-BE49-F238E27FC236}">
                <a16:creationId xmlns:a16="http://schemas.microsoft.com/office/drawing/2014/main" id="{056D71EF-2E89-4043-8F92-90A4D46A3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D66B2-0E0A-F441-A1DA-8039F615D612}" type="datetime1">
              <a:rPr lang="en-US" smtClean="0"/>
              <a:t>4/24/23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3B30B7F-B976-944B-BFC4-63144BF22D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69396"/>
            <a:ext cx="6297168" cy="112744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6B2D2FB-FB2B-B443-9F5D-B03F523186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7746" y="869396"/>
            <a:ext cx="6297168" cy="112744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BFA53C7-3A96-F645-A3F9-E5E31744E5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124930"/>
            <a:ext cx="6297168" cy="112744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0D28B4B-CD5E-934D-B9FC-91992815BC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07746" y="2124930"/>
            <a:ext cx="6297168" cy="112744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82EEFED-140F-2541-9225-07F6C5CC3B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3471840"/>
            <a:ext cx="6297168" cy="112744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B9FA51B-BE1D-5243-8BEA-54CBC73D13F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35031" y="3467457"/>
            <a:ext cx="6297168" cy="112744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A6BE8F6-F7E1-E142-8E5E-A897C7C1136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4599280"/>
            <a:ext cx="6297168" cy="112744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6616A5A-C1DE-0C47-A58A-A58B486CB2F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89650" y="3422650"/>
            <a:ext cx="12700" cy="127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4D68871-9DD1-4245-9FB3-201BDEC8925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42050" y="3575050"/>
            <a:ext cx="12700" cy="127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E7D1A89-AA0A-9741-A74C-3C8F33659CE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35031" y="4599280"/>
            <a:ext cx="6297168" cy="1127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3159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 dirty="0"/>
              <a:t>NTUA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-1" y="-2651"/>
            <a:ext cx="1009133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R" sz="2200" u="sng" dirty="0"/>
              <a:t>TagAndProbe Efficiency per Pt region</a:t>
            </a:r>
            <a:endParaRPr lang="en-US" sz="2200" u="sng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A96869-DB60-5345-ACD9-F1C41035B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24" name="Date Placeholder 23">
            <a:extLst>
              <a:ext uri="{FF2B5EF4-FFF2-40B4-BE49-F238E27FC236}">
                <a16:creationId xmlns:a16="http://schemas.microsoft.com/office/drawing/2014/main" id="{056D71EF-2E89-4043-8F92-90A4D46A3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D66B2-0E0A-F441-A1DA-8039F615D612}" type="datetime1">
              <a:rPr lang="en-US" smtClean="0"/>
              <a:t>4/24/23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4CCE2D0-4FD0-724D-9C13-F56AD67AEC48}"/>
              </a:ext>
            </a:extLst>
          </p:cNvPr>
          <p:cNvSpPr/>
          <p:nvPr/>
        </p:nvSpPr>
        <p:spPr>
          <a:xfrm>
            <a:off x="438198" y="1531266"/>
            <a:ext cx="1548974" cy="365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R" dirty="0"/>
              <a:t>2016 preVFP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686D56E-E0F5-6746-B56F-4304747853AD}"/>
              </a:ext>
            </a:extLst>
          </p:cNvPr>
          <p:cNvSpPr/>
          <p:nvPr/>
        </p:nvSpPr>
        <p:spPr>
          <a:xfrm>
            <a:off x="438198" y="4596485"/>
            <a:ext cx="1548974" cy="365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R" dirty="0"/>
              <a:t>2017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78016FA-530E-B24A-8F2F-503F7C2FA307}"/>
              </a:ext>
            </a:extLst>
          </p:cNvPr>
          <p:cNvSpPr/>
          <p:nvPr/>
        </p:nvSpPr>
        <p:spPr>
          <a:xfrm>
            <a:off x="10436048" y="4523880"/>
            <a:ext cx="1548974" cy="365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R" dirty="0"/>
              <a:t>2018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044A03-3B73-EF45-97D0-5785E1DF3C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687664" y="2799047"/>
            <a:ext cx="2842540" cy="396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74F5ED5-89F0-9647-AAE0-4B38055344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2892145" y="2799047"/>
            <a:ext cx="2842540" cy="396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2AF5464-1FCE-E145-9CBA-826916B124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2892145" y="-130494"/>
            <a:ext cx="2842540" cy="3960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3318099-BE5B-5D43-A965-681DC3584C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6687664" y="-43493"/>
            <a:ext cx="2842540" cy="39600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99901BE-C48E-DC4A-BB15-0707AB002B20}"/>
              </a:ext>
            </a:extLst>
          </p:cNvPr>
          <p:cNvSpPr txBox="1"/>
          <p:nvPr/>
        </p:nvSpPr>
        <p:spPr>
          <a:xfrm>
            <a:off x="2538848" y="1315822"/>
            <a:ext cx="103070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R" sz="800" dirty="0"/>
              <a:t>[400, 600]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38397E7-D085-2742-8AC4-FA9DA3A3AF52}"/>
              </a:ext>
            </a:extLst>
          </p:cNvPr>
          <p:cNvSpPr txBox="1"/>
          <p:nvPr/>
        </p:nvSpPr>
        <p:spPr>
          <a:xfrm>
            <a:off x="3303188" y="948632"/>
            <a:ext cx="103070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R" sz="800" dirty="0"/>
              <a:t>[600, 800]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C47238C-F0F9-184A-AACB-4A740B164F44}"/>
              </a:ext>
            </a:extLst>
          </p:cNvPr>
          <p:cNvSpPr txBox="1"/>
          <p:nvPr/>
        </p:nvSpPr>
        <p:spPr>
          <a:xfrm>
            <a:off x="4313415" y="472990"/>
            <a:ext cx="103070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R" sz="800" dirty="0"/>
              <a:t>[800, Inf)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41FAB6E-43FE-3541-A013-331A8A68C571}"/>
              </a:ext>
            </a:extLst>
          </p:cNvPr>
          <p:cNvSpPr txBox="1"/>
          <p:nvPr/>
        </p:nvSpPr>
        <p:spPr>
          <a:xfrm>
            <a:off x="6354843" y="1349322"/>
            <a:ext cx="103070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R" sz="800" dirty="0"/>
              <a:t>[400, 600]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DE386B-1A59-4243-BFD7-B1F02931114E}"/>
              </a:ext>
            </a:extLst>
          </p:cNvPr>
          <p:cNvSpPr txBox="1"/>
          <p:nvPr/>
        </p:nvSpPr>
        <p:spPr>
          <a:xfrm>
            <a:off x="7119183" y="982132"/>
            <a:ext cx="103070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R" sz="800" dirty="0"/>
              <a:t>[600, 800]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23CB19E-776B-9C41-906D-D9D23C150615}"/>
              </a:ext>
            </a:extLst>
          </p:cNvPr>
          <p:cNvSpPr txBox="1"/>
          <p:nvPr/>
        </p:nvSpPr>
        <p:spPr>
          <a:xfrm>
            <a:off x="8129410" y="506490"/>
            <a:ext cx="103070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R" sz="800" dirty="0"/>
              <a:t>[800, Inf)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72C9F07-02F9-0C43-851F-6C822C59F4DE}"/>
              </a:ext>
            </a:extLst>
          </p:cNvPr>
          <p:cNvSpPr txBox="1"/>
          <p:nvPr/>
        </p:nvSpPr>
        <p:spPr>
          <a:xfrm>
            <a:off x="2631575" y="4049910"/>
            <a:ext cx="103070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R" sz="800" dirty="0"/>
              <a:t>[400, 600]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7EFA74B-66CA-5E42-B2DC-D5AD60113151}"/>
              </a:ext>
            </a:extLst>
          </p:cNvPr>
          <p:cNvSpPr txBox="1"/>
          <p:nvPr/>
        </p:nvSpPr>
        <p:spPr>
          <a:xfrm>
            <a:off x="3349551" y="3996049"/>
            <a:ext cx="103070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R" sz="800" dirty="0"/>
              <a:t>[600, 800]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9394420-B500-0649-8AB0-3DAD3F5659F7}"/>
              </a:ext>
            </a:extLst>
          </p:cNvPr>
          <p:cNvSpPr txBox="1"/>
          <p:nvPr/>
        </p:nvSpPr>
        <p:spPr>
          <a:xfrm>
            <a:off x="4380255" y="3758593"/>
            <a:ext cx="103070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R" sz="800" dirty="0"/>
              <a:t>[800, Inf)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E00AB5E-8F15-E34F-B132-334B398954EA}"/>
              </a:ext>
            </a:extLst>
          </p:cNvPr>
          <p:cNvSpPr txBox="1"/>
          <p:nvPr/>
        </p:nvSpPr>
        <p:spPr>
          <a:xfrm>
            <a:off x="6427094" y="4157632"/>
            <a:ext cx="103070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R" sz="800" dirty="0"/>
              <a:t>[400, 600] 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1C33E2E-1C34-C342-84B5-8F0B5E718A0C}"/>
              </a:ext>
            </a:extLst>
          </p:cNvPr>
          <p:cNvSpPr txBox="1"/>
          <p:nvPr/>
        </p:nvSpPr>
        <p:spPr>
          <a:xfrm>
            <a:off x="7145070" y="4103771"/>
            <a:ext cx="103070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R" sz="800" dirty="0"/>
              <a:t>[600, 800] 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AB810A2-E8B7-B140-A935-8A33616665EA}"/>
              </a:ext>
            </a:extLst>
          </p:cNvPr>
          <p:cNvSpPr txBox="1"/>
          <p:nvPr/>
        </p:nvSpPr>
        <p:spPr>
          <a:xfrm>
            <a:off x="8175774" y="4103771"/>
            <a:ext cx="103070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R" sz="800" dirty="0"/>
              <a:t>[800, Inf)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48A0897-F4EA-8E45-9D9B-10DF719A2EB1}"/>
              </a:ext>
            </a:extLst>
          </p:cNvPr>
          <p:cNvSpPr/>
          <p:nvPr/>
        </p:nvSpPr>
        <p:spPr>
          <a:xfrm>
            <a:off x="10494178" y="1531266"/>
            <a:ext cx="1548974" cy="365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R" dirty="0"/>
              <a:t>2016 postVFP</a:t>
            </a:r>
          </a:p>
        </p:txBody>
      </p:sp>
    </p:spTree>
    <p:extLst>
      <p:ext uri="{BB962C8B-B14F-4D97-AF65-F5344CB8AC3E}">
        <p14:creationId xmlns:p14="http://schemas.microsoft.com/office/powerpoint/2010/main" val="80631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2E882-488E-400B-936A-CB5B2D36F118}" type="datetime1">
              <a:rPr lang="en-US" smtClean="0"/>
              <a:t>4/24/23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 dirty="0"/>
              <a:t>NTUA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111966" y="83975"/>
            <a:ext cx="77910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u="sng" dirty="0"/>
              <a:t>Motivation</a:t>
            </a:r>
            <a:endParaRPr lang="en-GB" sz="2800" u="sng" dirty="0"/>
          </a:p>
        </p:txBody>
      </p:sp>
      <p:sp>
        <p:nvSpPr>
          <p:cNvPr id="20" name="TextBox 19"/>
          <p:cNvSpPr txBox="1"/>
          <p:nvPr/>
        </p:nvSpPr>
        <p:spPr>
          <a:xfrm>
            <a:off x="111966" y="1171754"/>
            <a:ext cx="11691257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000" dirty="0"/>
              <a:t>The main background for this analysis is QCD</a:t>
            </a:r>
          </a:p>
          <a:p>
            <a:pPr>
              <a:buClr>
                <a:schemeClr val="accent1"/>
              </a:buClr>
            </a:pPr>
            <a:endParaRPr lang="en-US" sz="2000" dirty="0"/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000" dirty="0"/>
              <a:t>A data driven method is used for subtracting it</a:t>
            </a:r>
          </a:p>
          <a:p>
            <a:pPr>
              <a:buClr>
                <a:schemeClr val="accent1"/>
              </a:buClr>
            </a:pPr>
            <a:endParaRPr lang="en-US" sz="2000" dirty="0"/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000" dirty="0"/>
              <a:t>The method relies on the assumption that by inverting the b-tagging requirement in the signal region (SR) we can have the shape of the QCD contribution</a:t>
            </a:r>
          </a:p>
          <a:p>
            <a:pPr>
              <a:buClr>
                <a:schemeClr val="accent1"/>
              </a:buClr>
            </a:pPr>
            <a:endParaRPr lang="en-US" sz="2000" dirty="0"/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000" dirty="0"/>
              <a:t>The tagger is required </a:t>
            </a:r>
            <a:r>
              <a:rPr lang="en-US" sz="2000" b="1" dirty="0"/>
              <a:t>not to</a:t>
            </a:r>
            <a:r>
              <a:rPr lang="en-US" sz="2000" dirty="0"/>
              <a:t> use b-tagging information and the full range of the </a:t>
            </a:r>
            <a:r>
              <a:rPr lang="en-US" sz="2000" dirty="0" err="1"/>
              <a:t>subjet</a:t>
            </a:r>
            <a:r>
              <a:rPr lang="en-US" sz="2000" dirty="0"/>
              <a:t> mass</a:t>
            </a:r>
          </a:p>
          <a:p>
            <a:pPr marL="742950" lvl="1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000" dirty="0"/>
              <a:t>An in-house BDT was developed to overcome this limitation</a:t>
            </a:r>
          </a:p>
          <a:p>
            <a:pPr marL="742950" lvl="1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000" dirty="0"/>
              <a:t>DeepAK8 uses b-tagging </a:t>
            </a:r>
          </a:p>
          <a:p>
            <a:pPr marL="742950" lvl="1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000" dirty="0"/>
              <a:t>Older top taggers </a:t>
            </a:r>
            <a:r>
              <a:rPr lang="en-US" sz="2000"/>
              <a:t>use jet </a:t>
            </a:r>
            <a:r>
              <a:rPr lang="en-US" sz="2000" dirty="0"/>
              <a:t>mass cuts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C61F5E-7528-C94C-93CE-8A6D141E16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5357" y="4290202"/>
            <a:ext cx="6664677" cy="1847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7019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 dirty="0"/>
              <a:t>NTUA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-1" y="-2651"/>
            <a:ext cx="1009133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R" sz="2200" u="sng" dirty="0"/>
              <a:t>TagAndProbe Efficiency per </a:t>
            </a:r>
            <a:r>
              <a:rPr lang="en-GR" sz="2200" u="sng"/>
              <a:t>Pt region (JMAR regions)</a:t>
            </a:r>
            <a:endParaRPr lang="en-US" sz="2200" u="sng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A96869-DB60-5345-ACD9-F1C41035B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24" name="Date Placeholder 23">
            <a:extLst>
              <a:ext uri="{FF2B5EF4-FFF2-40B4-BE49-F238E27FC236}">
                <a16:creationId xmlns:a16="http://schemas.microsoft.com/office/drawing/2014/main" id="{056D71EF-2E89-4043-8F92-90A4D46A3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D66B2-0E0A-F441-A1DA-8039F615D612}" type="datetime1">
              <a:rPr lang="en-US" smtClean="0"/>
              <a:t>4/24/23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4CCE2D0-4FD0-724D-9C13-F56AD67AEC48}"/>
              </a:ext>
            </a:extLst>
          </p:cNvPr>
          <p:cNvSpPr/>
          <p:nvPr/>
        </p:nvSpPr>
        <p:spPr>
          <a:xfrm>
            <a:off x="438198" y="1531266"/>
            <a:ext cx="1548974" cy="365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R" dirty="0"/>
              <a:t>2016 preVFP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686D56E-E0F5-6746-B56F-4304747853AD}"/>
              </a:ext>
            </a:extLst>
          </p:cNvPr>
          <p:cNvSpPr/>
          <p:nvPr/>
        </p:nvSpPr>
        <p:spPr>
          <a:xfrm>
            <a:off x="438198" y="4596485"/>
            <a:ext cx="1548974" cy="365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R" dirty="0"/>
              <a:t>2017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78016FA-530E-B24A-8F2F-503F7C2FA307}"/>
              </a:ext>
            </a:extLst>
          </p:cNvPr>
          <p:cNvSpPr/>
          <p:nvPr/>
        </p:nvSpPr>
        <p:spPr>
          <a:xfrm>
            <a:off x="10436048" y="4523880"/>
            <a:ext cx="1548974" cy="365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R" dirty="0"/>
              <a:t>2018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93BCD44-4C1E-E242-BEE0-4A7C243FD7D0}"/>
              </a:ext>
            </a:extLst>
          </p:cNvPr>
          <p:cNvSpPr/>
          <p:nvPr/>
        </p:nvSpPr>
        <p:spPr>
          <a:xfrm>
            <a:off x="10494178" y="1531266"/>
            <a:ext cx="1548974" cy="365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R" dirty="0"/>
              <a:t>2016 postVFP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BE20A5-6C8F-1B4C-AA13-5B6DD8AF1E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472791" y="2799047"/>
            <a:ext cx="2842539" cy="396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8AF09A7-D522-8843-8AE4-E8EE7D92EE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2694728" y="2799974"/>
            <a:ext cx="2842539" cy="396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7458DE7-17E9-EE4C-A790-7D15792FE0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2694730" y="27730"/>
            <a:ext cx="2842539" cy="3960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E6834EF-361E-5D44-867C-B7BD98F223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6472792" y="42740"/>
            <a:ext cx="2842539" cy="39600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E6B7E93-31D3-694F-9A12-ECCF2FC3C17F}"/>
              </a:ext>
            </a:extLst>
          </p:cNvPr>
          <p:cNvSpPr txBox="1"/>
          <p:nvPr/>
        </p:nvSpPr>
        <p:spPr>
          <a:xfrm>
            <a:off x="2538848" y="1315822"/>
            <a:ext cx="103070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R" sz="800" dirty="0"/>
              <a:t>[400, 500]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37AC603-246B-074B-ADFF-A91929E890DC}"/>
              </a:ext>
            </a:extLst>
          </p:cNvPr>
          <p:cNvSpPr txBox="1"/>
          <p:nvPr/>
        </p:nvSpPr>
        <p:spPr>
          <a:xfrm>
            <a:off x="3300979" y="1437473"/>
            <a:ext cx="103070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R" sz="800" dirty="0"/>
              <a:t>[500, 600]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86DC8F2-6ED8-F14B-BAF5-F234DFBA602F}"/>
              </a:ext>
            </a:extLst>
          </p:cNvPr>
          <p:cNvSpPr txBox="1"/>
          <p:nvPr/>
        </p:nvSpPr>
        <p:spPr>
          <a:xfrm>
            <a:off x="4293593" y="1326395"/>
            <a:ext cx="103070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R" sz="800" dirty="0"/>
              <a:t>[600, Inf)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6D87CE2-6F07-2447-8D1C-80F55F7DF646}"/>
              </a:ext>
            </a:extLst>
          </p:cNvPr>
          <p:cNvSpPr txBox="1"/>
          <p:nvPr/>
        </p:nvSpPr>
        <p:spPr>
          <a:xfrm>
            <a:off x="6200764" y="1362794"/>
            <a:ext cx="103070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R" sz="800" dirty="0"/>
              <a:t>[400, 500]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0E53331-E436-534B-A217-ED01C961B950}"/>
              </a:ext>
            </a:extLst>
          </p:cNvPr>
          <p:cNvSpPr txBox="1"/>
          <p:nvPr/>
        </p:nvSpPr>
        <p:spPr>
          <a:xfrm>
            <a:off x="7098707" y="1362794"/>
            <a:ext cx="103070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R" sz="800" dirty="0"/>
              <a:t>[500, 600]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1256BE1-EEF8-2342-AC75-22FECC8C8F7D}"/>
              </a:ext>
            </a:extLst>
          </p:cNvPr>
          <p:cNvSpPr txBox="1"/>
          <p:nvPr/>
        </p:nvSpPr>
        <p:spPr>
          <a:xfrm>
            <a:off x="8129410" y="1317519"/>
            <a:ext cx="103070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R" sz="800" dirty="0"/>
              <a:t>[600, Inf)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716DC2A-AC09-FC49-8DB6-1B5AA167C09E}"/>
              </a:ext>
            </a:extLst>
          </p:cNvPr>
          <p:cNvSpPr txBox="1"/>
          <p:nvPr/>
        </p:nvSpPr>
        <p:spPr>
          <a:xfrm>
            <a:off x="2631575" y="4049910"/>
            <a:ext cx="103070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R" sz="800" dirty="0"/>
              <a:t>[400, 500]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9E5DF46-7CEF-8B48-A7D9-AC68F809C4F3}"/>
              </a:ext>
            </a:extLst>
          </p:cNvPr>
          <p:cNvSpPr txBox="1"/>
          <p:nvPr/>
        </p:nvSpPr>
        <p:spPr>
          <a:xfrm>
            <a:off x="3349551" y="3996049"/>
            <a:ext cx="103070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R" sz="800" dirty="0"/>
              <a:t>[500, 600]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A8693DA-A7AF-4948-8E0A-84DE910700A2}"/>
              </a:ext>
            </a:extLst>
          </p:cNvPr>
          <p:cNvSpPr txBox="1"/>
          <p:nvPr/>
        </p:nvSpPr>
        <p:spPr>
          <a:xfrm>
            <a:off x="4380255" y="3758593"/>
            <a:ext cx="103070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R" sz="800" dirty="0"/>
              <a:t>[600, Inf)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93DB5A8-760D-3E4F-8F9B-5D5818AD96E3}"/>
              </a:ext>
            </a:extLst>
          </p:cNvPr>
          <p:cNvSpPr txBox="1"/>
          <p:nvPr/>
        </p:nvSpPr>
        <p:spPr>
          <a:xfrm>
            <a:off x="6427094" y="4157632"/>
            <a:ext cx="103070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R" sz="800" dirty="0"/>
              <a:t>[400, 500]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DFEEF75-35DF-854C-9AC0-97CB9DA637BB}"/>
              </a:ext>
            </a:extLst>
          </p:cNvPr>
          <p:cNvSpPr txBox="1"/>
          <p:nvPr/>
        </p:nvSpPr>
        <p:spPr>
          <a:xfrm>
            <a:off x="7145070" y="4103771"/>
            <a:ext cx="103070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R" sz="800" dirty="0"/>
              <a:t>[500, 600] 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2E93290-F471-CC4C-8BBF-04C2DDD52172}"/>
              </a:ext>
            </a:extLst>
          </p:cNvPr>
          <p:cNvSpPr txBox="1"/>
          <p:nvPr/>
        </p:nvSpPr>
        <p:spPr>
          <a:xfrm>
            <a:off x="8175774" y="4103771"/>
            <a:ext cx="103070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R" sz="800" dirty="0"/>
              <a:t>[600, Inf)</a:t>
            </a:r>
          </a:p>
        </p:txBody>
      </p:sp>
    </p:spTree>
    <p:extLst>
      <p:ext uri="{BB962C8B-B14F-4D97-AF65-F5344CB8AC3E}">
        <p14:creationId xmlns:p14="http://schemas.microsoft.com/office/powerpoint/2010/main" val="5379771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 dirty="0"/>
              <a:t>NTUA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0" y="136331"/>
            <a:ext cx="12104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u="sng" dirty="0"/>
              <a:t>Scale Factor Values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A96869-DB60-5345-ACD9-F1C41035B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24" name="Date Placeholder 23">
            <a:extLst>
              <a:ext uri="{FF2B5EF4-FFF2-40B4-BE49-F238E27FC236}">
                <a16:creationId xmlns:a16="http://schemas.microsoft.com/office/drawing/2014/main" id="{056D71EF-2E89-4043-8F92-90A4D46A3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D66B2-0E0A-F441-A1DA-8039F615D612}" type="datetime1">
              <a:rPr lang="en-US" smtClean="0"/>
              <a:t>4/24/23</a:t>
            </a:fld>
            <a:endParaRPr lang="en-US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76616A5A-C1DE-0C47-A58A-A58B486CB2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9650" y="3422650"/>
            <a:ext cx="12700" cy="127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4D68871-9DD1-4245-9FB3-201BDEC892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2050" y="3575050"/>
            <a:ext cx="12700" cy="127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3D60C13-EFAC-CB46-A63D-8313C3F328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786" y="893224"/>
            <a:ext cx="6049264" cy="108305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05444A6-53DC-F245-8A12-2C9F1A69B7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9264" y="893224"/>
            <a:ext cx="6049264" cy="10830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EA5F6C1-BE85-2C40-83AB-F818D62034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086" y="2276634"/>
            <a:ext cx="6049264" cy="108305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162A8B3-C8DB-CB4B-ACB1-76D544BFB6E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49264" y="2276634"/>
            <a:ext cx="6049264" cy="10830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A2BE606-CD1C-A64D-AA58-8084E002E1F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3608057"/>
            <a:ext cx="6049264" cy="108305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BCCD937-9F26-894A-8FC5-7C55A420660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49264" y="3609311"/>
            <a:ext cx="6049264" cy="108305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C7C50E0-859E-C54A-A70E-8BC41CBEC0F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4939481"/>
            <a:ext cx="6049264" cy="108305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42CCAD1-AD31-D64A-BC56-1A16094D3B6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49264" y="4939481"/>
            <a:ext cx="6049264" cy="1083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7235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 dirty="0"/>
              <a:t>NTUA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0" y="33090"/>
            <a:ext cx="27590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R" sz="2800" u="sng" dirty="0"/>
              <a:t>Data vs MC</a:t>
            </a:r>
            <a:endParaRPr lang="en-US" sz="2800" u="sng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A96869-DB60-5345-ACD9-F1C41035B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24" name="Date Placeholder 23">
            <a:extLst>
              <a:ext uri="{FF2B5EF4-FFF2-40B4-BE49-F238E27FC236}">
                <a16:creationId xmlns:a16="http://schemas.microsoft.com/office/drawing/2014/main" id="{056D71EF-2E89-4043-8F92-90A4D46A3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D66B2-0E0A-F441-A1DA-8039F615D612}" type="datetime1">
              <a:rPr lang="en-US" smtClean="0"/>
              <a:t>4/24/23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35C587-9EEC-9B4B-93A8-0700D7684F4F}"/>
              </a:ext>
            </a:extLst>
          </p:cNvPr>
          <p:cNvSpPr/>
          <p:nvPr/>
        </p:nvSpPr>
        <p:spPr>
          <a:xfrm>
            <a:off x="146957" y="2963911"/>
            <a:ext cx="1548974" cy="365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R" dirty="0"/>
              <a:t>2018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96BEBF0-064B-4544-AADD-6CBE563A16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7832833" y="-564002"/>
            <a:ext cx="3100952" cy="4320000"/>
          </a:xfrm>
          <a:prstGeom prst="rect">
            <a:avLst/>
          </a:prstGeom>
          <a:ln w="25400">
            <a:solidFill>
              <a:schemeClr val="accent2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A88DE3E-2C1F-5543-97BB-8754C3A523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440682" y="-564002"/>
            <a:ext cx="3100952" cy="4320000"/>
          </a:xfrm>
          <a:prstGeom prst="rect">
            <a:avLst/>
          </a:prstGeom>
          <a:ln w="25400">
            <a:solidFill>
              <a:schemeClr val="accent2"/>
            </a:solidFill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8B23240-1C7F-6E40-B573-FF2A692B1F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7832833" y="2643131"/>
            <a:ext cx="3100952" cy="4320000"/>
          </a:xfrm>
          <a:prstGeom prst="rect">
            <a:avLst/>
          </a:prstGeom>
          <a:ln w="25400">
            <a:solidFill>
              <a:schemeClr val="bg2">
                <a:lumMod val="50000"/>
              </a:schemeClr>
            </a:solidFill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AED312E-242F-A042-A867-0C257F7C4E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3440681" y="2643130"/>
            <a:ext cx="3100953" cy="4320000"/>
          </a:xfrm>
          <a:prstGeom prst="rect">
            <a:avLst/>
          </a:prstGeom>
          <a:ln w="25400">
            <a:solidFill>
              <a:schemeClr val="bg2">
                <a:lumMod val="50000"/>
              </a:schemeClr>
            </a:solidFill>
          </a:ln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26A8A44F-9F4D-9D40-B48E-491195A05F19}"/>
              </a:ext>
            </a:extLst>
          </p:cNvPr>
          <p:cNvSpPr/>
          <p:nvPr/>
        </p:nvSpPr>
        <p:spPr>
          <a:xfrm>
            <a:off x="5500007" y="4273891"/>
            <a:ext cx="1548974" cy="365125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R" dirty="0"/>
              <a:t>SF applied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2EA1EA3-248B-5345-BD83-8A1ADDADB6EF}"/>
              </a:ext>
            </a:extLst>
          </p:cNvPr>
          <p:cNvSpPr/>
          <p:nvPr/>
        </p:nvSpPr>
        <p:spPr>
          <a:xfrm>
            <a:off x="5500007" y="1212423"/>
            <a:ext cx="1548974" cy="3651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R" dirty="0"/>
              <a:t>No SF applied</a:t>
            </a:r>
          </a:p>
        </p:txBody>
      </p:sp>
    </p:spTree>
    <p:extLst>
      <p:ext uri="{BB962C8B-B14F-4D97-AF65-F5344CB8AC3E}">
        <p14:creationId xmlns:p14="http://schemas.microsoft.com/office/powerpoint/2010/main" val="12607798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 dirty="0"/>
              <a:t>NTUA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0" y="33090"/>
            <a:ext cx="12104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R" sz="2800" u="sng" dirty="0"/>
              <a:t>Data vs MC plots</a:t>
            </a:r>
            <a:endParaRPr lang="en-US" sz="2800" u="sng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A96869-DB60-5345-ACD9-F1C41035B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24" name="Date Placeholder 23">
            <a:extLst>
              <a:ext uri="{FF2B5EF4-FFF2-40B4-BE49-F238E27FC236}">
                <a16:creationId xmlns:a16="http://schemas.microsoft.com/office/drawing/2014/main" id="{056D71EF-2E89-4043-8F92-90A4D46A3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D66B2-0E0A-F441-A1DA-8039F615D612}" type="datetime1">
              <a:rPr lang="en-US" smtClean="0"/>
              <a:t>4/24/23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35C587-9EEC-9B4B-93A8-0700D7684F4F}"/>
              </a:ext>
            </a:extLst>
          </p:cNvPr>
          <p:cNvSpPr/>
          <p:nvPr/>
        </p:nvSpPr>
        <p:spPr>
          <a:xfrm>
            <a:off x="141464" y="2960360"/>
            <a:ext cx="1548974" cy="365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R" dirty="0"/>
              <a:t>2018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DCB2DC-A7AB-E941-8756-43128D3593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7776118" y="-576434"/>
            <a:ext cx="3100952" cy="4320000"/>
          </a:xfrm>
          <a:prstGeom prst="rect">
            <a:avLst/>
          </a:prstGeom>
          <a:ln w="25400">
            <a:solidFill>
              <a:schemeClr val="accent2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86BB4B4-154D-5743-A320-6FEB8FAD5F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378299" y="-571956"/>
            <a:ext cx="3100952" cy="4320000"/>
          </a:xfrm>
          <a:prstGeom prst="rect">
            <a:avLst/>
          </a:prstGeom>
          <a:ln w="25400">
            <a:solidFill>
              <a:schemeClr val="accent2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1BDA049-D5EE-9446-BDFC-BE068BCA57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7776118" y="2636913"/>
            <a:ext cx="3100952" cy="4320000"/>
          </a:xfrm>
          <a:prstGeom prst="rect">
            <a:avLst/>
          </a:prstGeom>
          <a:ln w="25400">
            <a:solidFill>
              <a:schemeClr val="bg2">
                <a:lumMod val="50000"/>
                <a:alpha val="98000"/>
              </a:schemeClr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D2A8FDE-8CDF-454C-8AF8-95FC61D618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3378299" y="2636914"/>
            <a:ext cx="3100952" cy="4320000"/>
          </a:xfrm>
          <a:prstGeom prst="rect">
            <a:avLst/>
          </a:prstGeom>
          <a:ln w="25400">
            <a:solidFill>
              <a:schemeClr val="bg2">
                <a:lumMod val="50000"/>
                <a:alpha val="98000"/>
              </a:schemeClr>
            </a:solidFill>
          </a:ln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4114C332-FDE7-DA45-A1A8-1EE002FCA229}"/>
              </a:ext>
            </a:extLst>
          </p:cNvPr>
          <p:cNvSpPr/>
          <p:nvPr/>
        </p:nvSpPr>
        <p:spPr>
          <a:xfrm>
            <a:off x="5500007" y="4273891"/>
            <a:ext cx="1548974" cy="365125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R" dirty="0"/>
              <a:t>SF applied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2DE7D38-2608-B44D-A8E1-D843E49FE518}"/>
              </a:ext>
            </a:extLst>
          </p:cNvPr>
          <p:cNvSpPr/>
          <p:nvPr/>
        </p:nvSpPr>
        <p:spPr>
          <a:xfrm>
            <a:off x="5500007" y="1212423"/>
            <a:ext cx="1548974" cy="3651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R" dirty="0"/>
              <a:t>No SF applied</a:t>
            </a:r>
          </a:p>
        </p:txBody>
      </p:sp>
    </p:spTree>
    <p:extLst>
      <p:ext uri="{BB962C8B-B14F-4D97-AF65-F5344CB8AC3E}">
        <p14:creationId xmlns:p14="http://schemas.microsoft.com/office/powerpoint/2010/main" val="32977929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 dirty="0"/>
              <a:t>NTUA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0" y="33090"/>
            <a:ext cx="12104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R" sz="2800" u="sng" dirty="0"/>
              <a:t>Data vs MC plots</a:t>
            </a:r>
            <a:endParaRPr lang="en-US" sz="2800" u="sng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A96869-DB60-5345-ACD9-F1C41035B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24" name="Date Placeholder 23">
            <a:extLst>
              <a:ext uri="{FF2B5EF4-FFF2-40B4-BE49-F238E27FC236}">
                <a16:creationId xmlns:a16="http://schemas.microsoft.com/office/drawing/2014/main" id="{056D71EF-2E89-4043-8F92-90A4D46A3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D66B2-0E0A-F441-A1DA-8039F615D612}" type="datetime1">
              <a:rPr lang="en-US" smtClean="0"/>
              <a:t>4/24/23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ED7E0F8-2ED3-494E-BB30-B1E31E7BCE7F}"/>
              </a:ext>
            </a:extLst>
          </p:cNvPr>
          <p:cNvSpPr/>
          <p:nvPr/>
        </p:nvSpPr>
        <p:spPr>
          <a:xfrm>
            <a:off x="4547026" y="30230"/>
            <a:ext cx="1548974" cy="365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R" dirty="0"/>
              <a:t>2018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04742E-CB70-F34E-8FBF-02CFA25BEC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510883" y="209328"/>
            <a:ext cx="2584126" cy="3600000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349E00B-E449-7B4A-A81C-69EBA6CC3F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4776133" y="209328"/>
            <a:ext cx="2584126" cy="3600000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768A3BD-5360-CB40-B08E-9AA3335615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073545" y="209328"/>
            <a:ext cx="2584126" cy="3600000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4189FBC-4A9A-0549-9B4C-F11611BE3B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8510883" y="3048672"/>
            <a:ext cx="2584126" cy="3600000"/>
          </a:xfrm>
          <a:prstGeom prst="rect">
            <a:avLst/>
          </a:prstGeom>
          <a:ln w="25400">
            <a:solidFill>
              <a:schemeClr val="bg2">
                <a:lumMod val="50000"/>
              </a:schemeClr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3CD8BE6-2676-7443-B58D-6CBCBAFC3B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4803937" y="3048672"/>
            <a:ext cx="2584126" cy="3600000"/>
          </a:xfrm>
          <a:prstGeom prst="rect">
            <a:avLst/>
          </a:prstGeom>
          <a:ln w="25400">
            <a:solidFill>
              <a:schemeClr val="bg2">
                <a:lumMod val="50000"/>
              </a:schemeClr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5722852-F479-1E43-A484-840198B5C3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061547" y="3048672"/>
            <a:ext cx="2584126" cy="3600000"/>
          </a:xfrm>
          <a:prstGeom prst="rect">
            <a:avLst/>
          </a:prstGeom>
          <a:ln w="25400">
            <a:solidFill>
              <a:schemeClr val="bg2">
                <a:lumMod val="50000"/>
              </a:schemeClr>
            </a:solidFill>
          </a:ln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98D55EC2-9C0C-7A4F-877D-8B497A62B70A}"/>
              </a:ext>
            </a:extLst>
          </p:cNvPr>
          <p:cNvSpPr/>
          <p:nvPr/>
        </p:nvSpPr>
        <p:spPr>
          <a:xfrm>
            <a:off x="5500007" y="4273891"/>
            <a:ext cx="1548974" cy="365125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R" dirty="0"/>
              <a:t>SF applied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39474C4-3867-6C47-BCBA-A03B9AF29930}"/>
              </a:ext>
            </a:extLst>
          </p:cNvPr>
          <p:cNvSpPr/>
          <p:nvPr/>
        </p:nvSpPr>
        <p:spPr>
          <a:xfrm>
            <a:off x="5500007" y="1426864"/>
            <a:ext cx="1548974" cy="3651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R" dirty="0"/>
              <a:t>No SF applied</a:t>
            </a:r>
          </a:p>
        </p:txBody>
      </p:sp>
    </p:spTree>
    <p:extLst>
      <p:ext uri="{BB962C8B-B14F-4D97-AF65-F5344CB8AC3E}">
        <p14:creationId xmlns:p14="http://schemas.microsoft.com/office/powerpoint/2010/main" val="19433939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 dirty="0"/>
              <a:t>NTUA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0" y="33090"/>
            <a:ext cx="12104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R" sz="2800" u="sng" dirty="0"/>
              <a:t>Data vs MC plots</a:t>
            </a:r>
            <a:endParaRPr lang="en-US" sz="2800" u="sng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A96869-DB60-5345-ACD9-F1C41035B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24" name="Date Placeholder 23">
            <a:extLst>
              <a:ext uri="{FF2B5EF4-FFF2-40B4-BE49-F238E27FC236}">
                <a16:creationId xmlns:a16="http://schemas.microsoft.com/office/drawing/2014/main" id="{056D71EF-2E89-4043-8F92-90A4D46A3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D66B2-0E0A-F441-A1DA-8039F615D612}" type="datetime1">
              <a:rPr lang="en-US" smtClean="0"/>
              <a:t>4/24/23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4E79255-2119-3440-B3CD-2A427795914A}"/>
              </a:ext>
            </a:extLst>
          </p:cNvPr>
          <p:cNvSpPr/>
          <p:nvPr/>
        </p:nvSpPr>
        <p:spPr>
          <a:xfrm>
            <a:off x="20783" y="3316073"/>
            <a:ext cx="1548974" cy="365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R" dirty="0"/>
              <a:t>2018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CD20305-9EB0-8E4E-83C3-81E6671469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7755676" y="-462342"/>
            <a:ext cx="3100952" cy="4320000"/>
          </a:xfrm>
          <a:prstGeom prst="rect">
            <a:avLst/>
          </a:prstGeom>
          <a:ln w="25400">
            <a:solidFill>
              <a:schemeClr val="accent1">
                <a:shade val="50000"/>
              </a:schemeClr>
            </a:solidFill>
            <a:prstDash val="solid"/>
            <a:extLst>
              <a:ext uri="{C807C97D-BFC1-408E-A445-0C87EB9F89A2}">
                <ask:lineSketchStyleProps xmlns:ask="http://schemas.microsoft.com/office/drawing/2018/sketchyshapes" sd="2606772867">
                  <a:custGeom>
                    <a:avLst/>
                    <a:gdLst>
                      <a:gd name="connsiteX0" fmla="*/ 0 w 3100952"/>
                      <a:gd name="connsiteY0" fmla="*/ 0 h 4320000"/>
                      <a:gd name="connsiteX1" fmla="*/ 3100952 w 3100952"/>
                      <a:gd name="connsiteY1" fmla="*/ 0 h 4320000"/>
                      <a:gd name="connsiteX2" fmla="*/ 3100952 w 3100952"/>
                      <a:gd name="connsiteY2" fmla="*/ 4320000 h 4320000"/>
                      <a:gd name="connsiteX3" fmla="*/ 0 w 3100952"/>
                      <a:gd name="connsiteY3" fmla="*/ 4320000 h 4320000"/>
                      <a:gd name="connsiteX4" fmla="*/ 0 w 3100952"/>
                      <a:gd name="connsiteY4" fmla="*/ 0 h 432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00952" h="4320000" fill="none" extrusionOk="0">
                        <a:moveTo>
                          <a:pt x="0" y="0"/>
                        </a:moveTo>
                        <a:cubicBezTo>
                          <a:pt x="648627" y="-19806"/>
                          <a:pt x="1622447" y="-157811"/>
                          <a:pt x="3100952" y="0"/>
                        </a:cubicBezTo>
                        <a:cubicBezTo>
                          <a:pt x="3057822" y="1163420"/>
                          <a:pt x="3100805" y="2738278"/>
                          <a:pt x="3100952" y="4320000"/>
                        </a:cubicBezTo>
                        <a:cubicBezTo>
                          <a:pt x="2371821" y="4262509"/>
                          <a:pt x="1246464" y="4452965"/>
                          <a:pt x="0" y="4320000"/>
                        </a:cubicBezTo>
                        <a:cubicBezTo>
                          <a:pt x="-100336" y="3096339"/>
                          <a:pt x="-20411" y="552561"/>
                          <a:pt x="0" y="0"/>
                        </a:cubicBezTo>
                        <a:close/>
                      </a:path>
                      <a:path w="3100952" h="4320000" stroke="0" extrusionOk="0">
                        <a:moveTo>
                          <a:pt x="0" y="0"/>
                        </a:moveTo>
                        <a:cubicBezTo>
                          <a:pt x="1512420" y="-107526"/>
                          <a:pt x="1593360" y="58610"/>
                          <a:pt x="3100952" y="0"/>
                        </a:cubicBezTo>
                        <a:cubicBezTo>
                          <a:pt x="3260983" y="935671"/>
                          <a:pt x="3218477" y="3368478"/>
                          <a:pt x="3100952" y="4320000"/>
                        </a:cubicBezTo>
                        <a:cubicBezTo>
                          <a:pt x="2589603" y="4295899"/>
                          <a:pt x="1501945" y="4200542"/>
                          <a:pt x="0" y="4320000"/>
                        </a:cubicBezTo>
                        <a:cubicBezTo>
                          <a:pt x="-83651" y="2464603"/>
                          <a:pt x="-5399" y="43890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C4A58B8-5F7B-E441-936E-156C509948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3236385" y="-462342"/>
            <a:ext cx="3100952" cy="4320000"/>
          </a:xfrm>
          <a:prstGeom prst="rect">
            <a:avLst/>
          </a:prstGeom>
          <a:ln w="25400">
            <a:solidFill>
              <a:schemeClr val="accent1">
                <a:shade val="50000"/>
              </a:schemeClr>
            </a:solidFill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100952"/>
                      <a:gd name="connsiteY0" fmla="*/ 0 h 4320000"/>
                      <a:gd name="connsiteX1" fmla="*/ 3100952 w 3100952"/>
                      <a:gd name="connsiteY1" fmla="*/ 0 h 4320000"/>
                      <a:gd name="connsiteX2" fmla="*/ 3100952 w 3100952"/>
                      <a:gd name="connsiteY2" fmla="*/ 4320000 h 4320000"/>
                      <a:gd name="connsiteX3" fmla="*/ 0 w 3100952"/>
                      <a:gd name="connsiteY3" fmla="*/ 4320000 h 4320000"/>
                      <a:gd name="connsiteX4" fmla="*/ 0 w 3100952"/>
                      <a:gd name="connsiteY4" fmla="*/ 0 h 432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00952" h="4320000" fill="none" extrusionOk="0">
                        <a:moveTo>
                          <a:pt x="0" y="0"/>
                        </a:moveTo>
                        <a:cubicBezTo>
                          <a:pt x="1071563" y="-49533"/>
                          <a:pt x="1811540" y="-14809"/>
                          <a:pt x="3100952" y="0"/>
                        </a:cubicBezTo>
                        <a:cubicBezTo>
                          <a:pt x="3188591" y="860202"/>
                          <a:pt x="3028273" y="2818139"/>
                          <a:pt x="3100952" y="4320000"/>
                        </a:cubicBezTo>
                        <a:cubicBezTo>
                          <a:pt x="2687701" y="4271769"/>
                          <a:pt x="1030148" y="4404455"/>
                          <a:pt x="0" y="4320000"/>
                        </a:cubicBezTo>
                        <a:cubicBezTo>
                          <a:pt x="-38581" y="3098263"/>
                          <a:pt x="63341" y="1093150"/>
                          <a:pt x="0" y="0"/>
                        </a:cubicBezTo>
                        <a:close/>
                      </a:path>
                      <a:path w="3100952" h="4320000" stroke="0" extrusionOk="0">
                        <a:moveTo>
                          <a:pt x="0" y="0"/>
                        </a:moveTo>
                        <a:cubicBezTo>
                          <a:pt x="1127327" y="118645"/>
                          <a:pt x="1884557" y="116012"/>
                          <a:pt x="3100952" y="0"/>
                        </a:cubicBezTo>
                        <a:cubicBezTo>
                          <a:pt x="2968070" y="999964"/>
                          <a:pt x="3185903" y="2765691"/>
                          <a:pt x="3100952" y="4320000"/>
                        </a:cubicBezTo>
                        <a:cubicBezTo>
                          <a:pt x="2249459" y="4454600"/>
                          <a:pt x="1515042" y="4162804"/>
                          <a:pt x="0" y="4320000"/>
                        </a:cubicBezTo>
                        <a:cubicBezTo>
                          <a:pt x="-20187" y="2445829"/>
                          <a:pt x="-152480" y="1683782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03B8B3F-C50A-2C4E-9A1C-7D671A5942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7755676" y="2706549"/>
            <a:ext cx="3100952" cy="4320000"/>
          </a:xfrm>
          <a:prstGeom prst="rect">
            <a:avLst/>
          </a:prstGeom>
          <a:ln w="25400">
            <a:solidFill>
              <a:schemeClr val="bg2">
                <a:lumMod val="50000"/>
              </a:schemeClr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E68E37F-3653-974A-B73B-CCB11E231E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3236385" y="2706549"/>
            <a:ext cx="3100952" cy="4320000"/>
          </a:xfrm>
          <a:prstGeom prst="rect">
            <a:avLst/>
          </a:prstGeom>
          <a:ln w="25400">
            <a:solidFill>
              <a:schemeClr val="bg2">
                <a:lumMod val="50000"/>
              </a:schemeClr>
            </a:solidFill>
          </a:ln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C6954AD4-BA67-424A-A8DA-8B08FBEA099D}"/>
              </a:ext>
            </a:extLst>
          </p:cNvPr>
          <p:cNvSpPr/>
          <p:nvPr/>
        </p:nvSpPr>
        <p:spPr>
          <a:xfrm>
            <a:off x="5500007" y="4273891"/>
            <a:ext cx="1548974" cy="365125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R" dirty="0"/>
              <a:t>SF applied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AE4525F-DCDB-1241-9820-F9869890A60D}"/>
              </a:ext>
            </a:extLst>
          </p:cNvPr>
          <p:cNvSpPr/>
          <p:nvPr/>
        </p:nvSpPr>
        <p:spPr>
          <a:xfrm>
            <a:off x="5500007" y="1212423"/>
            <a:ext cx="1548974" cy="3651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R" dirty="0"/>
              <a:t>No SF applied</a:t>
            </a:r>
          </a:p>
        </p:txBody>
      </p:sp>
    </p:spTree>
    <p:extLst>
      <p:ext uri="{BB962C8B-B14F-4D97-AF65-F5344CB8AC3E}">
        <p14:creationId xmlns:p14="http://schemas.microsoft.com/office/powerpoint/2010/main" val="33820357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 dirty="0"/>
              <a:t>NTUA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3543" y="2905780"/>
            <a:ext cx="12104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u="sng" dirty="0"/>
              <a:t>DeepAK8 backup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A96869-DB60-5345-ACD9-F1C41035B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24" name="Date Placeholder 23">
            <a:extLst>
              <a:ext uri="{FF2B5EF4-FFF2-40B4-BE49-F238E27FC236}">
                <a16:creationId xmlns:a16="http://schemas.microsoft.com/office/drawing/2014/main" id="{056D71EF-2E89-4043-8F92-90A4D46A3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D66B2-0E0A-F441-A1DA-8039F615D612}" type="datetime1">
              <a:rPr lang="en-US" smtClean="0"/>
              <a:t>4/24/23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24618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2E882-488E-400B-936A-CB5B2D36F118}" type="datetime1">
              <a:rPr lang="en-US" smtClean="0"/>
              <a:t>4/24/23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NTUA I. Papakrivopoulos, G. Bakas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326571" y="158620"/>
            <a:ext cx="7791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err="1"/>
              <a:t>Btagging</a:t>
            </a:r>
            <a:r>
              <a:rPr lang="en-US" u="sng" dirty="0"/>
              <a:t> Correlation to DeepAK8 or </a:t>
            </a:r>
            <a:r>
              <a:rPr lang="en-US" u="sng" dirty="0" err="1"/>
              <a:t>TopTagger</a:t>
            </a:r>
            <a:endParaRPr lang="en-GB" u="sng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2490" y="1399481"/>
            <a:ext cx="5977289" cy="405051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299" y="1399481"/>
            <a:ext cx="5977288" cy="405051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1EB5BA6-FB99-A5C7-FBA9-ACAE562EBC8C}"/>
              </a:ext>
            </a:extLst>
          </p:cNvPr>
          <p:cNvSpPr txBox="1"/>
          <p:nvPr/>
        </p:nvSpPr>
        <p:spPr>
          <a:xfrm>
            <a:off x="1256146" y="1353078"/>
            <a:ext cx="412029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deepAK8 b tagging correlation </a:t>
            </a:r>
            <a:r>
              <a:rPr lang="en-US" dirty="0" err="1"/>
              <a:t>bkg</a:t>
            </a:r>
            <a:r>
              <a:rPr lang="en-US" dirty="0"/>
              <a:t> sample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99CC0C-E4E4-A3BA-586F-BCEA02CDA79F}"/>
              </a:ext>
            </a:extLst>
          </p:cNvPr>
          <p:cNvSpPr txBox="1"/>
          <p:nvPr/>
        </p:nvSpPr>
        <p:spPr>
          <a:xfrm>
            <a:off x="7162801" y="1353078"/>
            <a:ext cx="399026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err="1"/>
              <a:t>tTagger</a:t>
            </a:r>
            <a:r>
              <a:rPr lang="en-US" dirty="0"/>
              <a:t> b tagging correlation </a:t>
            </a:r>
            <a:r>
              <a:rPr lang="en-US" dirty="0" err="1"/>
              <a:t>bkg</a:t>
            </a:r>
            <a:r>
              <a:rPr lang="en-US" dirty="0"/>
              <a:t> sample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4E745FB-B02C-0BA3-A898-1DB23553E201}"/>
              </a:ext>
            </a:extLst>
          </p:cNvPr>
          <p:cNvSpPr txBox="1"/>
          <p:nvPr/>
        </p:nvSpPr>
        <p:spPr>
          <a:xfrm rot="16200000">
            <a:off x="-316617" y="2292340"/>
            <a:ext cx="1286378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b tagging score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8057277-011E-A806-C2A8-41ECB7E4194B}"/>
              </a:ext>
            </a:extLst>
          </p:cNvPr>
          <p:cNvSpPr txBox="1"/>
          <p:nvPr/>
        </p:nvSpPr>
        <p:spPr>
          <a:xfrm rot="16200000">
            <a:off x="5620583" y="2292339"/>
            <a:ext cx="1286378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b tagging score</a:t>
            </a:r>
          </a:p>
        </p:txBody>
      </p:sp>
    </p:spTree>
    <p:extLst>
      <p:ext uri="{BB962C8B-B14F-4D97-AF65-F5344CB8AC3E}">
        <p14:creationId xmlns:p14="http://schemas.microsoft.com/office/powerpoint/2010/main" val="36932706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2E882-488E-400B-936A-CB5B2D36F118}" type="datetime1">
              <a:rPr lang="en-US" smtClean="0"/>
              <a:t>4/24/23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NTUA I. Papakrivopoulos, G. Bakas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326571" y="158620"/>
            <a:ext cx="7791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err="1"/>
              <a:t>Btagging</a:t>
            </a:r>
            <a:r>
              <a:rPr lang="en-US" u="sng" dirty="0"/>
              <a:t> Correlation to DeepAK8 or </a:t>
            </a:r>
            <a:r>
              <a:rPr lang="en-US" u="sng" dirty="0" err="1"/>
              <a:t>TopTagger</a:t>
            </a:r>
            <a:r>
              <a:rPr lang="en-US" u="sng" dirty="0"/>
              <a:t> profiles</a:t>
            </a:r>
            <a:endParaRPr lang="en-GB" u="sng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3375" y="889343"/>
            <a:ext cx="7503011" cy="508441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9ECC2F6-DC19-F163-57AA-F68943C0F33B}"/>
              </a:ext>
            </a:extLst>
          </p:cNvPr>
          <p:cNvSpPr txBox="1"/>
          <p:nvPr/>
        </p:nvSpPr>
        <p:spPr>
          <a:xfrm>
            <a:off x="9596386" y="2505670"/>
            <a:ext cx="22051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b-tagging mean value</a:t>
            </a:r>
          </a:p>
          <a:p>
            <a:r>
              <a:rPr lang="en-US" dirty="0"/>
              <a:t>vs</a:t>
            </a:r>
          </a:p>
          <a:p>
            <a:r>
              <a:rPr lang="en-US" dirty="0"/>
              <a:t>top tagging values</a:t>
            </a:r>
          </a:p>
        </p:txBody>
      </p:sp>
    </p:spTree>
    <p:extLst>
      <p:ext uri="{BB962C8B-B14F-4D97-AF65-F5344CB8AC3E}">
        <p14:creationId xmlns:p14="http://schemas.microsoft.com/office/powerpoint/2010/main" val="8744590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2E882-488E-400B-936A-CB5B2D36F118}" type="datetime1">
              <a:rPr lang="en-US" smtClean="0"/>
              <a:t>4/24/23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NTUA I. Papakrivopoulos, G. Bakas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326571" y="158620"/>
            <a:ext cx="7791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err="1"/>
              <a:t>Btagging</a:t>
            </a:r>
            <a:r>
              <a:rPr lang="en-US" u="sng" dirty="0"/>
              <a:t> Correlation to DeepAK8 or </a:t>
            </a:r>
            <a:r>
              <a:rPr lang="en-US" u="sng" dirty="0" err="1"/>
              <a:t>TopTagger</a:t>
            </a:r>
            <a:endParaRPr lang="en-GB" u="sng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299" y="1399481"/>
            <a:ext cx="5977288" cy="405051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7587" y="1399481"/>
            <a:ext cx="5977288" cy="40505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C437BA6-0F1C-FAB8-D201-021AC30BF2F3}"/>
              </a:ext>
            </a:extLst>
          </p:cNvPr>
          <p:cNvSpPr txBox="1"/>
          <p:nvPr/>
        </p:nvSpPr>
        <p:spPr>
          <a:xfrm>
            <a:off x="1043711" y="1353078"/>
            <a:ext cx="43415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deepAK8 b tagging correlation signal sample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BAF317-1455-CB61-264E-6C5CB9228DE2}"/>
              </a:ext>
            </a:extLst>
          </p:cNvPr>
          <p:cNvSpPr txBox="1"/>
          <p:nvPr/>
        </p:nvSpPr>
        <p:spPr>
          <a:xfrm>
            <a:off x="7005784" y="1353078"/>
            <a:ext cx="419223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err="1"/>
              <a:t>tTagger</a:t>
            </a:r>
            <a:r>
              <a:rPr lang="en-US" dirty="0"/>
              <a:t> b tagging correlation signal sample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54D262-AD50-57B6-FC5A-04B711190305}"/>
              </a:ext>
            </a:extLst>
          </p:cNvPr>
          <p:cNvSpPr txBox="1"/>
          <p:nvPr/>
        </p:nvSpPr>
        <p:spPr>
          <a:xfrm rot="16200000">
            <a:off x="-316617" y="2292340"/>
            <a:ext cx="1286378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b tagging score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9593DE-962E-A290-F928-7D4543AC2010}"/>
              </a:ext>
            </a:extLst>
          </p:cNvPr>
          <p:cNvSpPr txBox="1"/>
          <p:nvPr/>
        </p:nvSpPr>
        <p:spPr>
          <a:xfrm rot="16200000">
            <a:off x="5620583" y="2292339"/>
            <a:ext cx="1286378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b tagging score</a:t>
            </a:r>
          </a:p>
        </p:txBody>
      </p:sp>
    </p:spTree>
    <p:extLst>
      <p:ext uri="{BB962C8B-B14F-4D97-AF65-F5344CB8AC3E}">
        <p14:creationId xmlns:p14="http://schemas.microsoft.com/office/powerpoint/2010/main" val="19484787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 dirty="0"/>
              <a:t>NTUA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-1" y="-2651"/>
            <a:ext cx="1009133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R" sz="2200" u="sng" dirty="0"/>
              <a:t>BDT Output</a:t>
            </a:r>
            <a:endParaRPr lang="en-US" sz="2200" u="sng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A96869-DB60-5345-ACD9-F1C41035B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24" name="Date Placeholder 23">
            <a:extLst>
              <a:ext uri="{FF2B5EF4-FFF2-40B4-BE49-F238E27FC236}">
                <a16:creationId xmlns:a16="http://schemas.microsoft.com/office/drawing/2014/main" id="{056D71EF-2E89-4043-8F92-90A4D46A3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D66B2-0E0A-F441-A1DA-8039F615D612}" type="datetime1">
              <a:rPr lang="en-US" smtClean="0"/>
              <a:t>4/24/23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7DFBDE7-D20F-AD46-8ED6-A791507FCC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0999" y="3042644"/>
            <a:ext cx="4243326" cy="314627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AFFFD52-48FE-B243-A529-CDFE46696E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042643"/>
            <a:ext cx="4264025" cy="314627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E0B7D91-565B-A641-A9C2-A80E0689B573}"/>
              </a:ext>
            </a:extLst>
          </p:cNvPr>
          <p:cNvSpPr txBox="1"/>
          <p:nvPr/>
        </p:nvSpPr>
        <p:spPr>
          <a:xfrm>
            <a:off x="184077" y="635858"/>
            <a:ext cx="11836473" cy="2299365"/>
          </a:xfrm>
          <a:prstGeom prst="rect">
            <a:avLst/>
          </a:prstGeom>
          <a:noFill/>
        </p:spPr>
        <p:txBody>
          <a:bodyPr wrap="square" numCol="2" rtlCol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R" sz="1600" dirty="0">
                <a:latin typeface="+mj-lt"/>
              </a:rPr>
              <a:t>In house developed top tagger, for top candidate jets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R" sz="1600" dirty="0">
                <a:latin typeface="+mj-lt"/>
              </a:rPr>
              <a:t>BDT based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R" sz="1600" dirty="0">
                <a:latin typeface="+mj-lt"/>
              </a:rPr>
              <a:t>Input variables: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R" sz="1600" dirty="0">
                <a:latin typeface="+mj-lt"/>
              </a:rPr>
              <a:t>N-subjetiness: 𝜏1, 𝜏2, 𝜏3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R" sz="1600" dirty="0">
                <a:latin typeface="+mj-lt"/>
              </a:rPr>
              <a:t>Energy correlation functions (ECF) ECFB1N2, ECFB1N3, ECFB2N2, ECFB2N3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R" sz="1600" dirty="0">
                <a:latin typeface="+mj-lt"/>
              </a:rPr>
              <a:t>Soft drop mass of the leading and subleading subjets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R" sz="1600" dirty="0">
                <a:latin typeface="+mj-lt"/>
              </a:rPr>
              <a:t>Fraction of the jet  over the  of all the jets in the event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R" sz="1600" b="1" dirty="0">
                <a:solidFill>
                  <a:srgbClr val="FF0000"/>
                </a:solidFill>
                <a:latin typeface="+mj-lt"/>
              </a:rPr>
              <a:t>No b-tagging requirements</a:t>
            </a:r>
            <a:r>
              <a:rPr lang="en-GR" sz="1600" dirty="0">
                <a:latin typeface="+mj-lt"/>
              </a:rPr>
              <a:t>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GR" sz="16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R" sz="1600" dirty="0">
                <a:latin typeface="+mj-lt"/>
              </a:rPr>
              <a:t>Phase space split in categories based on the pt of the jet: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R" sz="1600" dirty="0">
                <a:latin typeface="+mj-lt"/>
              </a:rPr>
              <a:t>[400, 600) GeV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R" sz="1600" dirty="0">
                <a:latin typeface="+mj-lt"/>
              </a:rPr>
              <a:t>[600, 800) GeV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R" sz="1600" dirty="0">
                <a:latin typeface="+mj-lt"/>
              </a:rPr>
              <a:t>[800, 1200) GeV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R" sz="1600" dirty="0">
                <a:latin typeface="+mj-lt"/>
              </a:rPr>
              <a:t>[1200, Inf) GeV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R" sz="16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R" sz="1600" dirty="0">
                <a:latin typeface="+mj-lt"/>
              </a:rPr>
              <a:t>Different training and working point for each year (Signal) and QCD (Bkg) samples used in the training </a:t>
            </a:r>
          </a:p>
          <a:p>
            <a:endParaRPr lang="en-GR" sz="1600" dirty="0">
              <a:latin typeface="+mj-lt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4CCE2D0-4FD0-724D-9C13-F56AD67AEC48}"/>
              </a:ext>
            </a:extLst>
          </p:cNvPr>
          <p:cNvSpPr/>
          <p:nvPr/>
        </p:nvSpPr>
        <p:spPr>
          <a:xfrm>
            <a:off x="5045666" y="4792730"/>
            <a:ext cx="1548974" cy="365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R" dirty="0"/>
              <a:t>2018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7267057-2BC6-954F-9C86-A6AA3AF16C27}"/>
              </a:ext>
            </a:extLst>
          </p:cNvPr>
          <p:cNvSpPr/>
          <p:nvPr/>
        </p:nvSpPr>
        <p:spPr>
          <a:xfrm>
            <a:off x="8958777" y="960072"/>
            <a:ext cx="2802495" cy="1006959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accent1"/>
              </a:buClr>
            </a:pPr>
            <a:r>
              <a:rPr lang="en-US" sz="1400" dirty="0"/>
              <a:t>The use of DeepAK8 was investigated but it uses b-tagging so it is not applicable in our use case</a:t>
            </a:r>
          </a:p>
        </p:txBody>
      </p:sp>
    </p:spTree>
    <p:extLst>
      <p:ext uri="{BB962C8B-B14F-4D97-AF65-F5344CB8AC3E}">
        <p14:creationId xmlns:p14="http://schemas.microsoft.com/office/powerpoint/2010/main" val="4339663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2E882-488E-400B-936A-CB5B2D36F118}" type="datetime1">
              <a:rPr lang="en-US" smtClean="0"/>
              <a:t>4/24/23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NTUA I. Papakrivopoulos, G. Bakas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326571" y="158620"/>
            <a:ext cx="7791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err="1"/>
              <a:t>Btagging</a:t>
            </a:r>
            <a:r>
              <a:rPr lang="en-US" u="sng" dirty="0"/>
              <a:t> Correlation to DeepAK8 or </a:t>
            </a:r>
            <a:r>
              <a:rPr lang="en-US" u="sng" dirty="0" err="1"/>
              <a:t>TopTagger</a:t>
            </a:r>
            <a:r>
              <a:rPr lang="en-US" u="sng" dirty="0"/>
              <a:t> profiles</a:t>
            </a:r>
            <a:endParaRPr lang="en-GB" u="sng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1280" y="975968"/>
            <a:ext cx="7293727" cy="49425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5622194-5F51-D97C-6C92-B23E8F04FB1A}"/>
              </a:ext>
            </a:extLst>
          </p:cNvPr>
          <p:cNvSpPr txBox="1"/>
          <p:nvPr/>
        </p:nvSpPr>
        <p:spPr>
          <a:xfrm>
            <a:off x="9596386" y="2505670"/>
            <a:ext cx="22051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b-tagging mean value</a:t>
            </a:r>
          </a:p>
          <a:p>
            <a:r>
              <a:rPr lang="en-US" dirty="0"/>
              <a:t>vs</a:t>
            </a:r>
          </a:p>
          <a:p>
            <a:r>
              <a:rPr lang="en-US" dirty="0"/>
              <a:t>top tagging values</a:t>
            </a:r>
          </a:p>
        </p:txBody>
      </p:sp>
    </p:spTree>
    <p:extLst>
      <p:ext uri="{BB962C8B-B14F-4D97-AF65-F5344CB8AC3E}">
        <p14:creationId xmlns:p14="http://schemas.microsoft.com/office/powerpoint/2010/main" val="5277433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7922" y="1317679"/>
            <a:ext cx="6116574" cy="502119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8" y="1317678"/>
            <a:ext cx="6116574" cy="5021199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2E882-488E-400B-936A-CB5B2D36F118}" type="datetime1">
              <a:rPr lang="en-US" smtClean="0"/>
              <a:t>4/24/23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NTUA I. Papakrivopoulos, G. Bakas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2799184" y="1761166"/>
            <a:ext cx="2313992" cy="632367"/>
          </a:xfrm>
          <a:prstGeom prst="rect">
            <a:avLst/>
          </a:prstGeom>
          <a:solidFill>
            <a:schemeClr val="bg1">
              <a:alpha val="99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27" name="Straight Connector 26"/>
          <p:cNvCxnSpPr/>
          <p:nvPr/>
        </p:nvCxnSpPr>
        <p:spPr>
          <a:xfrm>
            <a:off x="2873828" y="1890788"/>
            <a:ext cx="56916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2881603" y="2295115"/>
            <a:ext cx="569168" cy="0"/>
          </a:xfrm>
          <a:prstGeom prst="line">
            <a:avLst/>
          </a:prstGeom>
          <a:ln>
            <a:solidFill>
              <a:srgbClr val="0033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3450770" y="1761167"/>
            <a:ext cx="16916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Control Region QCD sample</a:t>
            </a:r>
            <a:endParaRPr lang="en-GB" sz="1000" dirty="0"/>
          </a:p>
        </p:txBody>
      </p:sp>
      <p:sp>
        <p:nvSpPr>
          <p:cNvPr id="30" name="TextBox 29"/>
          <p:cNvSpPr txBox="1"/>
          <p:nvPr/>
        </p:nvSpPr>
        <p:spPr>
          <a:xfrm>
            <a:off x="3450771" y="2147312"/>
            <a:ext cx="15768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Control Region TT sample</a:t>
            </a:r>
            <a:endParaRPr lang="en-GB" sz="1000" dirty="0"/>
          </a:p>
        </p:txBody>
      </p:sp>
      <p:sp>
        <p:nvSpPr>
          <p:cNvPr id="31" name="Rectangle 30"/>
          <p:cNvSpPr/>
          <p:nvPr/>
        </p:nvSpPr>
        <p:spPr>
          <a:xfrm>
            <a:off x="8957463" y="1634756"/>
            <a:ext cx="2100436" cy="660359"/>
          </a:xfrm>
          <a:prstGeom prst="rect">
            <a:avLst/>
          </a:prstGeom>
          <a:solidFill>
            <a:schemeClr val="bg1">
              <a:alpha val="99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32" name="Straight Connector 31"/>
          <p:cNvCxnSpPr/>
          <p:nvPr/>
        </p:nvCxnSpPr>
        <p:spPr>
          <a:xfrm>
            <a:off x="9043325" y="1755047"/>
            <a:ext cx="394662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9025583" y="2168705"/>
            <a:ext cx="402164" cy="0"/>
          </a:xfrm>
          <a:prstGeom prst="line">
            <a:avLst/>
          </a:prstGeom>
          <a:ln>
            <a:solidFill>
              <a:srgbClr val="0033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9427747" y="1634757"/>
            <a:ext cx="16301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Control Region QCD sample</a:t>
            </a:r>
            <a:endParaRPr lang="en-GB" sz="1000" dirty="0"/>
          </a:p>
        </p:txBody>
      </p:sp>
      <p:sp>
        <p:nvSpPr>
          <p:cNvPr id="35" name="TextBox 34"/>
          <p:cNvSpPr txBox="1"/>
          <p:nvPr/>
        </p:nvSpPr>
        <p:spPr>
          <a:xfrm>
            <a:off x="9427747" y="2048895"/>
            <a:ext cx="156054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Control Region TT sample </a:t>
            </a:r>
            <a:endParaRPr lang="en-GB" sz="1000" dirty="0"/>
          </a:p>
        </p:txBody>
      </p:sp>
      <p:sp>
        <p:nvSpPr>
          <p:cNvPr id="20" name="TextBox 19"/>
          <p:cNvSpPr txBox="1"/>
          <p:nvPr/>
        </p:nvSpPr>
        <p:spPr>
          <a:xfrm>
            <a:off x="111966" y="83975"/>
            <a:ext cx="77910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u="sng" dirty="0"/>
              <a:t>Control Region Contamination</a:t>
            </a:r>
            <a:endParaRPr lang="en-GB" sz="2800" u="sng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B315E2-E46F-7D2F-5EAF-B760D4B5C594}"/>
              </a:ext>
            </a:extLst>
          </p:cNvPr>
          <p:cNvSpPr txBox="1"/>
          <p:nvPr/>
        </p:nvSpPr>
        <p:spPr>
          <a:xfrm>
            <a:off x="326571" y="548647"/>
            <a:ext cx="99184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Expected yield from QCD </a:t>
            </a:r>
            <a:r>
              <a:rPr lang="en-US" sz="1600" dirty="0" err="1"/>
              <a:t>Bkg</a:t>
            </a:r>
            <a:r>
              <a:rPr lang="en-US" sz="1600" dirty="0"/>
              <a:t> samples and TT Signal sample in the CR (</a:t>
            </a:r>
            <a:r>
              <a:rPr lang="en-US" sz="1600" dirty="0" err="1"/>
              <a:t>btag</a:t>
            </a:r>
            <a:r>
              <a:rPr lang="en-US" sz="1600" dirty="0"/>
              <a:t> == 0) vs </a:t>
            </a:r>
            <a:r>
              <a:rPr lang="en-US" sz="1600" dirty="0" err="1"/>
              <a:t>mJJ</a:t>
            </a:r>
            <a:endParaRPr lang="en-US" sz="1600" dirty="0"/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The QCD contribution is used to get the QCD shape 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34190372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" y="1305752"/>
            <a:ext cx="6116574" cy="502119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2054" y="1305751"/>
            <a:ext cx="6116574" cy="5021199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2E882-488E-400B-936A-CB5B2D36F118}" type="datetime1">
              <a:rPr lang="en-US" smtClean="0"/>
              <a:t>4/24/23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NTUA I. Papakrivopoulos, G. Bakas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26571" y="548647"/>
            <a:ext cx="99184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Expected yield from QCD </a:t>
            </a:r>
            <a:r>
              <a:rPr lang="en-US" sz="1600" dirty="0" err="1"/>
              <a:t>Bkg</a:t>
            </a:r>
            <a:r>
              <a:rPr lang="en-US" sz="1600" dirty="0"/>
              <a:t> samples and TT Signal sample in the CR (</a:t>
            </a:r>
            <a:r>
              <a:rPr lang="en-US" sz="1600" dirty="0" err="1"/>
              <a:t>btag</a:t>
            </a:r>
            <a:r>
              <a:rPr lang="en-US" sz="1600" dirty="0"/>
              <a:t> == 0) vs </a:t>
            </a:r>
            <a:r>
              <a:rPr lang="en-US" sz="1600" dirty="0" err="1"/>
              <a:t>jetPt</a:t>
            </a:r>
            <a:endParaRPr lang="en-US" sz="1600" dirty="0"/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The QCD contribution is used to get the QCD shape </a:t>
            </a:r>
            <a:endParaRPr lang="en-GB" sz="1600" dirty="0"/>
          </a:p>
        </p:txBody>
      </p:sp>
      <p:sp>
        <p:nvSpPr>
          <p:cNvPr id="26" name="Rectangle 25"/>
          <p:cNvSpPr/>
          <p:nvPr/>
        </p:nvSpPr>
        <p:spPr>
          <a:xfrm>
            <a:off x="2799184" y="1761166"/>
            <a:ext cx="2313992" cy="632367"/>
          </a:xfrm>
          <a:prstGeom prst="rect">
            <a:avLst/>
          </a:prstGeom>
          <a:solidFill>
            <a:schemeClr val="bg1">
              <a:alpha val="99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27" name="Straight Connector 26"/>
          <p:cNvCxnSpPr/>
          <p:nvPr/>
        </p:nvCxnSpPr>
        <p:spPr>
          <a:xfrm>
            <a:off x="2873828" y="1890788"/>
            <a:ext cx="56916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2881603" y="2295115"/>
            <a:ext cx="569168" cy="0"/>
          </a:xfrm>
          <a:prstGeom prst="line">
            <a:avLst/>
          </a:prstGeom>
          <a:ln>
            <a:solidFill>
              <a:srgbClr val="0033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3450770" y="1761167"/>
            <a:ext cx="16916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Control Region QCD sample</a:t>
            </a:r>
            <a:endParaRPr lang="en-GB" sz="1000" dirty="0"/>
          </a:p>
        </p:txBody>
      </p:sp>
      <p:sp>
        <p:nvSpPr>
          <p:cNvPr id="30" name="TextBox 29"/>
          <p:cNvSpPr txBox="1"/>
          <p:nvPr/>
        </p:nvSpPr>
        <p:spPr>
          <a:xfrm>
            <a:off x="3450771" y="2147312"/>
            <a:ext cx="15768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Control Region TT sample</a:t>
            </a:r>
            <a:endParaRPr lang="en-GB" sz="1000" dirty="0"/>
          </a:p>
        </p:txBody>
      </p:sp>
      <p:sp>
        <p:nvSpPr>
          <p:cNvPr id="31" name="Rectangle 30"/>
          <p:cNvSpPr/>
          <p:nvPr/>
        </p:nvSpPr>
        <p:spPr>
          <a:xfrm>
            <a:off x="9112046" y="1486952"/>
            <a:ext cx="2100436" cy="660359"/>
          </a:xfrm>
          <a:prstGeom prst="rect">
            <a:avLst/>
          </a:prstGeom>
          <a:solidFill>
            <a:schemeClr val="bg1">
              <a:alpha val="99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32" name="Straight Connector 31"/>
          <p:cNvCxnSpPr/>
          <p:nvPr/>
        </p:nvCxnSpPr>
        <p:spPr>
          <a:xfrm>
            <a:off x="9197908" y="1607243"/>
            <a:ext cx="394662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9180166" y="2020901"/>
            <a:ext cx="402164" cy="0"/>
          </a:xfrm>
          <a:prstGeom prst="line">
            <a:avLst/>
          </a:prstGeom>
          <a:ln>
            <a:solidFill>
              <a:srgbClr val="0033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9582330" y="1486953"/>
            <a:ext cx="16301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Control Region QCD sample</a:t>
            </a:r>
            <a:endParaRPr lang="en-GB" sz="1000" dirty="0"/>
          </a:p>
        </p:txBody>
      </p:sp>
      <p:sp>
        <p:nvSpPr>
          <p:cNvPr id="35" name="TextBox 34"/>
          <p:cNvSpPr txBox="1"/>
          <p:nvPr/>
        </p:nvSpPr>
        <p:spPr>
          <a:xfrm>
            <a:off x="9582330" y="1901091"/>
            <a:ext cx="156054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Control Region TT sample </a:t>
            </a:r>
            <a:endParaRPr lang="en-GB" sz="1000" dirty="0"/>
          </a:p>
        </p:txBody>
      </p:sp>
      <p:sp>
        <p:nvSpPr>
          <p:cNvPr id="21" name="TextBox 20"/>
          <p:cNvSpPr txBox="1"/>
          <p:nvPr/>
        </p:nvSpPr>
        <p:spPr>
          <a:xfrm>
            <a:off x="111966" y="47030"/>
            <a:ext cx="77910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u="sng" dirty="0"/>
              <a:t>Control Region Contamination</a:t>
            </a:r>
            <a:endParaRPr lang="en-GB" sz="2800" u="sng" dirty="0"/>
          </a:p>
        </p:txBody>
      </p:sp>
    </p:spTree>
    <p:extLst>
      <p:ext uri="{BB962C8B-B14F-4D97-AF65-F5344CB8AC3E}">
        <p14:creationId xmlns:p14="http://schemas.microsoft.com/office/powerpoint/2010/main" val="1902752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E2C1DD-94AF-5B41-A54A-0C8426B7BC1A}" type="datetime1">
              <a:rPr lang="en-US" smtClean="0"/>
              <a:t>4/24/23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idx="4294967295"/>
          </p:nvPr>
        </p:nvSpPr>
        <p:spPr>
          <a:xfrm>
            <a:off x="0" y="33090"/>
            <a:ext cx="7286324" cy="646010"/>
          </a:xfrm>
        </p:spPr>
        <p:txBody>
          <a:bodyPr>
            <a:noAutofit/>
          </a:bodyPr>
          <a:lstStyle/>
          <a:p>
            <a:r>
              <a:rPr lang="en-GB" sz="3600" u="sng" dirty="0"/>
              <a:t>Overview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97175" y="697155"/>
                <a:ext cx="11771786" cy="60393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Clr>
                    <a:schemeClr val="accent1"/>
                  </a:buClr>
                  <a:buFont typeface="Arial" panose="020B0604020202020204" pitchFamily="34" charset="0"/>
                  <a:buChar char="•"/>
                </a:pPr>
                <a:r>
                  <a:rPr lang="en-US" sz="1600" u="sng" dirty="0">
                    <a:latin typeface="+mj-lt"/>
                  </a:rPr>
                  <a:t>BDT Input and Output in the SR</a:t>
                </a:r>
                <a:r>
                  <a:rPr lang="en-US" sz="1600" u="sng" baseline="-25000" dirty="0">
                    <a:latin typeface="+mj-lt"/>
                  </a:rPr>
                  <a:t>B </a:t>
                </a:r>
                <a:r>
                  <a:rPr lang="en-US" sz="1600" u="sng" dirty="0">
                    <a:latin typeface="+mj-lt"/>
                  </a:rPr>
                  <a:t>Region</a:t>
                </a:r>
              </a:p>
              <a:p>
                <a:pPr marL="742950" lvl="1" indent="-285750">
                  <a:buClr>
                    <a:schemeClr val="accent1"/>
                  </a:buClr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+mj-lt"/>
                  </a:rPr>
                  <a:t>SR</a:t>
                </a:r>
                <a:r>
                  <a:rPr lang="en-US" sz="1600" baseline="-25000" dirty="0">
                    <a:latin typeface="+mj-lt"/>
                  </a:rPr>
                  <a:t>B </a:t>
                </a:r>
                <a:r>
                  <a:rPr lang="en-US" sz="1600" dirty="0">
                    <a:latin typeface="+mj-lt"/>
                  </a:rPr>
                  <a:t>: Baseline selection + tight Mass Cut  (120,220) GeV, </a:t>
                </a:r>
                <a:r>
                  <a:rPr lang="en-US" sz="1600" b="1" dirty="0">
                    <a:latin typeface="+mj-lt"/>
                  </a:rPr>
                  <a:t>no </a:t>
                </a:r>
                <a:r>
                  <a:rPr lang="en-US" sz="1600" b="1" dirty="0" err="1">
                    <a:latin typeface="+mj-lt"/>
                  </a:rPr>
                  <a:t>TopTagger</a:t>
                </a:r>
                <a:r>
                  <a:rPr lang="en-US" sz="1600" b="1" dirty="0">
                    <a:latin typeface="+mj-lt"/>
                  </a:rPr>
                  <a:t> </a:t>
                </a:r>
                <a:r>
                  <a:rPr lang="en-US" sz="1600" dirty="0">
                    <a:latin typeface="+mj-lt"/>
                  </a:rPr>
                  <a:t>Selection </a:t>
                </a:r>
              </a:p>
              <a:p>
                <a:pPr marL="742950" lvl="1" indent="-285750">
                  <a:buClr>
                    <a:schemeClr val="accent1"/>
                  </a:buClr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+mj-lt"/>
                  </a:rPr>
                  <a:t>Leading + </a:t>
                </a:r>
                <a:r>
                  <a:rPr lang="en-US" sz="1600" dirty="0" err="1">
                    <a:latin typeface="+mj-lt"/>
                  </a:rPr>
                  <a:t>subleading</a:t>
                </a:r>
                <a:r>
                  <a:rPr lang="en-US" sz="1600" dirty="0">
                    <a:latin typeface="+mj-lt"/>
                  </a:rPr>
                  <a:t> in different </a:t>
                </a:r>
                <a:r>
                  <a:rPr lang="en-US" sz="1600" dirty="0" err="1">
                    <a:latin typeface="+mj-lt"/>
                  </a:rPr>
                  <a:t>pT</a:t>
                </a:r>
                <a:r>
                  <a:rPr lang="en-US" sz="1600" dirty="0">
                    <a:latin typeface="+mj-lt"/>
                  </a:rPr>
                  <a:t> regions: </a:t>
                </a:r>
              </a:p>
              <a:p>
                <a:pPr marL="1200150" lvl="2" indent="-285750">
                  <a:buClr>
                    <a:schemeClr val="accent1"/>
                  </a:buClr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+mj-lt"/>
                  </a:rPr>
                  <a:t>[400,600], [600,800], [800, Inf)</a:t>
                </a:r>
              </a:p>
              <a:p>
                <a:pPr marL="1200150" lvl="2" indent="-285750">
                  <a:buClr>
                    <a:schemeClr val="accent1"/>
                  </a:buClr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+mj-lt"/>
                  </a:rPr>
                  <a:t>[400,500], [500,600], [600, Inf)</a:t>
                </a:r>
              </a:p>
              <a:p>
                <a:pPr marL="742950" lvl="1" indent="-285750">
                  <a:buClr>
                    <a:schemeClr val="accent1"/>
                  </a:buClr>
                  <a:buFont typeface="Arial" panose="020B0604020202020204" pitchFamily="34" charset="0"/>
                  <a:buChar char="•"/>
                </a:pPr>
                <a:r>
                  <a:rPr lang="en-US" sz="1600" b="1" dirty="0">
                    <a:latin typeface="+mj-lt"/>
                  </a:rPr>
                  <a:t>Find</a:t>
                </a:r>
                <a:r>
                  <a:rPr lang="en-US" sz="1600" dirty="0">
                    <a:latin typeface="+mj-lt"/>
                  </a:rPr>
                  <a:t> Data vs MC Input and Output for UL our Analysis </a:t>
                </a:r>
                <a:r>
                  <a:rPr lang="en-US" sz="1600" dirty="0">
                    <a:latin typeface="+mj-lt"/>
                    <a:hlinkClick r:id="rId3"/>
                  </a:rPr>
                  <a:t>here</a:t>
                </a:r>
                <a:endParaRPr lang="en-US" sz="1600" dirty="0">
                  <a:latin typeface="+mj-lt"/>
                </a:endParaRPr>
              </a:p>
              <a:p>
                <a:pPr marL="342900" indent="-342900">
                  <a:buClr>
                    <a:schemeClr val="accent1"/>
                  </a:buClr>
                  <a:buFont typeface="Arial" panose="020B0604020202020204" pitchFamily="34" charset="0"/>
                  <a:buChar char="•"/>
                </a:pPr>
                <a:endParaRPr lang="en-US" sz="1600" u="sng" dirty="0">
                  <a:latin typeface="+mj-lt"/>
                </a:endParaRPr>
              </a:p>
              <a:p>
                <a:pPr marL="342900" indent="-342900">
                  <a:buClr>
                    <a:schemeClr val="accent1"/>
                  </a:buClr>
                  <a:buFont typeface="Arial" panose="020B0604020202020204" pitchFamily="34" charset="0"/>
                  <a:buChar char="•"/>
                </a:pPr>
                <a:r>
                  <a:rPr lang="en-US" sz="1600" u="sng" dirty="0">
                    <a:latin typeface="+mj-lt"/>
                  </a:rPr>
                  <a:t>Top Tagger Scale Factors</a:t>
                </a:r>
              </a:p>
              <a:p>
                <a:pPr marL="800100" lvl="1" indent="-342900">
                  <a:buClr>
                    <a:schemeClr val="accent1"/>
                  </a:buClr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+mj-lt"/>
                  </a:rPr>
                  <a:t>Data is subtracted QCD and Subdominant </a:t>
                </a:r>
                <a:r>
                  <a:rPr lang="en-US" sz="1600" dirty="0" err="1">
                    <a:latin typeface="+mj-lt"/>
                  </a:rPr>
                  <a:t>bkgs</a:t>
                </a:r>
                <a:r>
                  <a:rPr lang="en-US" sz="1600" dirty="0">
                    <a:latin typeface="+mj-lt"/>
                  </a:rPr>
                  <a:t> (MC) so that the data sample is pure</a:t>
                </a:r>
              </a:p>
              <a:p>
                <a:pPr lvl="1">
                  <a:buClr>
                    <a:schemeClr val="accent1"/>
                  </a:buClr>
                </a:pPr>
                <a:endParaRPr lang="en-US" sz="1600" b="0" i="1" dirty="0">
                  <a:solidFill>
                    <a:srgbClr val="FF0000"/>
                  </a:solidFill>
                  <a:latin typeface="+mj-lt"/>
                </a:endParaRPr>
              </a:p>
              <a:p>
                <a:pPr lvl="1">
                  <a:buClr>
                    <a:schemeClr val="accent1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𝑒𝑓𝑓𝑖𝑐𝑖𝑒𝑛𝑐𝑦</m:t>
                      </m:r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16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𝑇𝑖𝑔h𝑡</m:t>
                          </m:r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&amp; </m:t>
                          </m:r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𝑆𝑅</m:t>
                          </m:r>
                        </m:num>
                        <m:den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𝑇𝑖𝑔h𝑡</m:t>
                          </m:r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&amp; </m:t>
                          </m:r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𝑃𝑟𝑜𝑏𝑒</m:t>
                          </m:r>
                        </m:den>
                      </m:f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# (1 </m:t>
                          </m:r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𝑗𝑒𝑡</m:t>
                          </m:r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𝑝𝑎𝑠𝑠</m:t>
                          </m:r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𝑏𝑎𝑠𝑒𝑙𝑖𝑛𝑒</m:t>
                          </m:r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𝑇𝑖𝑔h𝑡</m:t>
                          </m:r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𝑇𝑜𝑝𝑇𝑎𝑔𝑔𝑒𝑟</m:t>
                          </m:r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𝐶𝑢𝑡</m:t>
                          </m:r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𝐴𝑁𝐷</m:t>
                          </m:r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1 </m:t>
                          </m:r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𝑗𝑒𝑡</m:t>
                          </m:r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𝑝𝑎𝑠𝑠</m:t>
                          </m:r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𝑆𝑅</m:t>
                          </m:r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1600" b="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# (1 </m:t>
                          </m:r>
                          <m:r>
                            <a:rPr lang="en-US" sz="1600" b="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𝑗𝑒𝑡</m:t>
                          </m:r>
                          <m:r>
                            <a:rPr lang="en-US" sz="1600" b="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00" b="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𝑝𝑎𝑠𝑠</m:t>
                          </m:r>
                          <m:r>
                            <a:rPr lang="en-US" sz="1600" b="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00" b="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𝑏𝑎𝑠𝑒𝑙𝑖𝑛𝑒</m:t>
                          </m:r>
                          <m:r>
                            <a:rPr lang="en-US" sz="1600" b="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600" b="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𝑇𝑖𝑔h𝑡</m:t>
                          </m:r>
                          <m:r>
                            <a:rPr lang="en-US" sz="1600" b="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00" b="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𝑇𝑜𝑝𝑇𝑎𝑔𝑔𝑒𝑟</m:t>
                          </m:r>
                          <m:r>
                            <a:rPr lang="en-US" sz="1600" b="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00" b="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𝐶𝑢𝑡</m:t>
                          </m:r>
                          <m:r>
                            <a:rPr lang="en-US" sz="1600" b="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00" b="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𝐴𝑁𝐷</m:t>
                          </m:r>
                          <m:r>
                            <a:rPr lang="en-US" sz="1600" b="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1 </m:t>
                          </m:r>
                          <m:r>
                            <a:rPr lang="en-US" sz="1600" b="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𝑗𝑒𝑡</m:t>
                          </m:r>
                          <m:r>
                            <a:rPr lang="en-US" sz="1600" b="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00" b="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𝑝𝑎𝑠𝑠</m:t>
                          </m:r>
                          <m:r>
                            <a:rPr lang="en-US" sz="1600" b="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𝑜𝑛𝑙𝑦</m:t>
                          </m:r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𝑏𝑎𝑠𝑒𝑙𝑖𝑛𝑒</m:t>
                          </m:r>
                          <m:r>
                            <a:rPr lang="en-US" sz="1600" b="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1600" dirty="0">
                  <a:solidFill>
                    <a:srgbClr val="FF0000"/>
                  </a:solidFill>
                  <a:latin typeface="+mj-lt"/>
                </a:endParaRPr>
              </a:p>
              <a:p>
                <a:pPr lvl="1">
                  <a:buClr>
                    <a:schemeClr val="accent1"/>
                  </a:buClr>
                </a:pPr>
                <a:endParaRPr lang="en-US" sz="1600" dirty="0">
                  <a:solidFill>
                    <a:srgbClr val="FF0000"/>
                  </a:solidFill>
                  <a:latin typeface="+mj-lt"/>
                </a:endParaRPr>
              </a:p>
              <a:p>
                <a:pPr marL="800100" lvl="1" indent="-342900">
                  <a:buClr>
                    <a:schemeClr val="accent1"/>
                  </a:buClr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+mj-lt"/>
                  </a:rPr>
                  <a:t>Implemented Randomization (check random jet) to fill histogram to avoid </a:t>
                </a:r>
                <a:r>
                  <a:rPr lang="en-US" sz="1600" dirty="0" err="1">
                    <a:latin typeface="+mj-lt"/>
                  </a:rPr>
                  <a:t>pT</a:t>
                </a:r>
                <a:r>
                  <a:rPr lang="en-US" sz="1600" dirty="0">
                    <a:latin typeface="+mj-lt"/>
                  </a:rPr>
                  <a:t> bias</a:t>
                </a:r>
              </a:p>
              <a:p>
                <a:pPr marL="800100" lvl="1" indent="-342900">
                  <a:buClr>
                    <a:schemeClr val="accent1"/>
                  </a:buClr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+mj-lt"/>
                  </a:rPr>
                  <a:t>Divide the phase space into </a:t>
                </a:r>
                <a:r>
                  <a:rPr lang="en-US" sz="1600" dirty="0" err="1">
                    <a:latin typeface="+mj-lt"/>
                  </a:rPr>
                  <a:t>pT</a:t>
                </a:r>
                <a:r>
                  <a:rPr lang="en-US" sz="1600" dirty="0">
                    <a:latin typeface="+mj-lt"/>
                  </a:rPr>
                  <a:t> regions: [400-600]GeV, [600-800]GeV, [800-Inf]GeV</a:t>
                </a:r>
              </a:p>
              <a:p>
                <a:pPr marL="800100" lvl="1" indent="-342900">
                  <a:buClr>
                    <a:schemeClr val="accent1"/>
                  </a:buClr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+mj-lt"/>
                  </a:rPr>
                  <a:t>For the QCD estimation, we perform a fit in both regions (Tight &amp; Probe, Tight &amp; SR):</a:t>
                </a:r>
              </a:p>
              <a:p>
                <a:pPr marL="1257300" lvl="2" indent="-342900">
                  <a:buClr>
                    <a:schemeClr val="accent1"/>
                  </a:buClr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+mj-lt"/>
                  </a:rPr>
                  <a:t>Shape of QCD is estimated from Data while inverting </a:t>
                </a:r>
                <a:r>
                  <a:rPr lang="en-US" sz="1600" dirty="0" err="1">
                    <a:latin typeface="+mj-lt"/>
                  </a:rPr>
                  <a:t>btagging</a:t>
                </a:r>
                <a:r>
                  <a:rPr lang="en-US" sz="1600" dirty="0">
                    <a:latin typeface="+mj-lt"/>
                  </a:rPr>
                  <a:t> requirement </a:t>
                </a:r>
              </a:p>
              <a:p>
                <a:pPr marL="1257300" lvl="2" indent="-342900">
                  <a:buClr>
                    <a:schemeClr val="accent1"/>
                  </a:buClr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+mj-lt"/>
                  </a:rPr>
                  <a:t># QCD events in each region is calculated from fit using the Leading </a:t>
                </a:r>
                <a:r>
                  <a:rPr lang="en-US" sz="1600" dirty="0" err="1">
                    <a:latin typeface="+mj-lt"/>
                  </a:rPr>
                  <a:t>JetMassSoftDrop</a:t>
                </a:r>
                <a:r>
                  <a:rPr lang="en-US" sz="1600" dirty="0">
                    <a:latin typeface="+mj-lt"/>
                  </a:rPr>
                  <a:t> variable</a:t>
                </a:r>
              </a:p>
              <a:p>
                <a:pPr marL="1257300" lvl="2" indent="-342900">
                  <a:buClr>
                    <a:schemeClr val="accent1"/>
                  </a:buClr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+mj-lt"/>
                  </a:rPr>
                  <a:t>To scale the ttbar </a:t>
                </a:r>
                <a:r>
                  <a:rPr lang="en-US" sz="1600" dirty="0">
                    <a:latin typeface="+mj-lt"/>
                    <a:sym typeface="Wingdings" pitchFamily="2" charset="2"/>
                  </a:rPr>
                  <a:t> fit the </a:t>
                </a:r>
                <a:r>
                  <a:rPr lang="en-US" sz="1600" dirty="0">
                    <a:latin typeface="+mj-lt"/>
                  </a:rPr>
                  <a:t>Leading </a:t>
                </a:r>
                <a:r>
                  <a:rPr lang="en-US" sz="1600" dirty="0" err="1">
                    <a:latin typeface="+mj-lt"/>
                  </a:rPr>
                  <a:t>JetMassSoftDrop</a:t>
                </a:r>
                <a:r>
                  <a:rPr lang="en-US" sz="1600" dirty="0">
                    <a:latin typeface="+mj-lt"/>
                    <a:sym typeface="Wingdings" pitchFamily="2" charset="2"/>
                  </a:rPr>
                  <a:t> in each region and get the signal strength </a:t>
                </a:r>
                <a:endParaRPr lang="en-US" sz="1600" dirty="0">
                  <a:latin typeface="+mj-lt"/>
                </a:endParaRPr>
              </a:p>
              <a:p>
                <a:pPr marL="1257300" lvl="2" indent="-342900">
                  <a:buClr>
                    <a:schemeClr val="accent1"/>
                  </a:buClr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+mj-lt"/>
                  </a:rPr>
                  <a:t>For the evaluation of Signal distribution from data, we do the following:</a:t>
                </a:r>
              </a:p>
              <a:p>
                <a:pPr lvl="2">
                  <a:buClr>
                    <a:schemeClr val="accent1"/>
                  </a:buClr>
                </a:pPr>
                <a:endParaRPr lang="en-US" sz="1600" b="0" i="1" dirty="0">
                  <a:latin typeface="Cambria Math" panose="02040503050406030204" pitchFamily="18" charset="0"/>
                </a:endParaRPr>
              </a:p>
              <a:p>
                <a:pPr lvl="2">
                  <a:buClr>
                    <a:schemeClr val="accent1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∀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𝑟𝑒𝑔𝑖𝑜𝑛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d>
                            <m:d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 − 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𝑄𝐶𝐷</m:t>
                          </m:r>
                        </m:sub>
                      </m:sSub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𝑆𝑢𝑏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𝐵𝑘𝑔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>
                  <a:latin typeface="+mj-lt"/>
                </a:endParaRPr>
              </a:p>
              <a:p>
                <a:pPr marL="1257300" lvl="2" indent="-342900">
                  <a:buClr>
                    <a:schemeClr val="accent1"/>
                  </a:buClr>
                  <a:buFont typeface="Arial" panose="020B0604020202020204" pitchFamily="34" charset="0"/>
                  <a:buChar char="•"/>
                </a:pPr>
                <a:endParaRPr lang="en-US" sz="1600" dirty="0">
                  <a:latin typeface="+mj-lt"/>
                </a:endParaRPr>
              </a:p>
              <a:p>
                <a:pPr marL="1200150" lvl="2" indent="-285750">
                  <a:buClr>
                    <a:schemeClr val="accent1"/>
                  </a:buClr>
                  <a:buFont typeface="Arial" panose="020B0604020202020204" pitchFamily="34" charset="0"/>
                  <a:buChar char="•"/>
                </a:pPr>
                <a:endParaRPr lang="en-US" sz="1600" dirty="0">
                  <a:latin typeface="+mj-lt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75" y="697155"/>
                <a:ext cx="11771786" cy="6039346"/>
              </a:xfrm>
              <a:prstGeom prst="rect">
                <a:avLst/>
              </a:prstGeom>
              <a:blipFill>
                <a:blip r:embed="rId4"/>
                <a:stretch>
                  <a:fillRect l="-216" t="-210"/>
                </a:stretch>
              </a:blipFill>
            </p:spPr>
            <p:txBody>
              <a:bodyPr/>
              <a:lstStyle/>
              <a:p>
                <a:r>
                  <a:rPr lang="en-G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9BB4B08B-A984-594C-89AA-5EDA885B66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r>
              <a:rPr lang="fi-FI" dirty="0"/>
              <a:t>NTUA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E611CA7-A2BE-4C4C-B978-F91A291C5BC4}"/>
              </a:ext>
            </a:extLst>
          </p:cNvPr>
          <p:cNvSpPr/>
          <p:nvPr/>
        </p:nvSpPr>
        <p:spPr>
          <a:xfrm>
            <a:off x="7990695" y="1162050"/>
            <a:ext cx="4104130" cy="10572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R" sz="1600" dirty="0">
                <a:latin typeface="+mj-lt"/>
              </a:rPr>
              <a:t>Fraction of events used in the cross section measurement that are also used in the Top Tagger SF measurement is of the order of 35% </a:t>
            </a:r>
          </a:p>
        </p:txBody>
      </p:sp>
    </p:spTree>
    <p:extLst>
      <p:ext uri="{BB962C8B-B14F-4D97-AF65-F5344CB8AC3E}">
        <p14:creationId xmlns:p14="http://schemas.microsoft.com/office/powerpoint/2010/main" val="35738577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8665D0C-05E9-344C-B0A9-D5EB4AF871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764467" y="2632064"/>
            <a:ext cx="3064637" cy="424853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C740F42-3D83-B647-BA7A-66305007EC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2669217" y="2632805"/>
            <a:ext cx="3064637" cy="4248531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96D23AEB-1EAF-B84E-9F37-BF58446E4B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2669424" y="-432573"/>
            <a:ext cx="3064637" cy="4248531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5B51B0A8-2C4F-E74E-98D9-DA538098F9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6687947" y="-435811"/>
            <a:ext cx="3064637" cy="4248531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 dirty="0"/>
              <a:t>NTUA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A96869-DB60-5345-ACD9-F1C41035B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24" name="Date Placeholder 23">
            <a:extLst>
              <a:ext uri="{FF2B5EF4-FFF2-40B4-BE49-F238E27FC236}">
                <a16:creationId xmlns:a16="http://schemas.microsoft.com/office/drawing/2014/main" id="{056D71EF-2E89-4043-8F92-90A4D46A3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D66B2-0E0A-F441-A1DA-8039F615D612}" type="datetime1">
              <a:rPr lang="en-US" smtClean="0"/>
              <a:t>4/24/23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4CCE2D0-4FD0-724D-9C13-F56AD67AEC48}"/>
              </a:ext>
            </a:extLst>
          </p:cNvPr>
          <p:cNvSpPr/>
          <p:nvPr/>
        </p:nvSpPr>
        <p:spPr>
          <a:xfrm>
            <a:off x="438198" y="1531266"/>
            <a:ext cx="1548974" cy="365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R" dirty="0"/>
              <a:t>2016 preVFP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686D56E-E0F5-6746-B56F-4304747853AD}"/>
              </a:ext>
            </a:extLst>
          </p:cNvPr>
          <p:cNvSpPr/>
          <p:nvPr/>
        </p:nvSpPr>
        <p:spPr>
          <a:xfrm>
            <a:off x="438198" y="4596485"/>
            <a:ext cx="1548974" cy="365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R" dirty="0"/>
              <a:t>2017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78016FA-530E-B24A-8F2F-503F7C2FA307}"/>
              </a:ext>
            </a:extLst>
          </p:cNvPr>
          <p:cNvSpPr/>
          <p:nvPr/>
        </p:nvSpPr>
        <p:spPr>
          <a:xfrm>
            <a:off x="10436048" y="4523880"/>
            <a:ext cx="1548974" cy="365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R" dirty="0"/>
              <a:t>2018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93BCD44-4C1E-E242-BEE0-4A7C243FD7D0}"/>
              </a:ext>
            </a:extLst>
          </p:cNvPr>
          <p:cNvSpPr/>
          <p:nvPr/>
        </p:nvSpPr>
        <p:spPr>
          <a:xfrm>
            <a:off x="10494178" y="1531266"/>
            <a:ext cx="1548974" cy="365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R" dirty="0"/>
              <a:t>2016 postVFP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55BD0AC-B994-2443-A275-74C1B3556807}"/>
              </a:ext>
            </a:extLst>
          </p:cNvPr>
          <p:cNvSpPr txBox="1"/>
          <p:nvPr/>
        </p:nvSpPr>
        <p:spPr>
          <a:xfrm>
            <a:off x="2631575" y="4049910"/>
            <a:ext cx="103070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R" sz="800" dirty="0"/>
              <a:t>[400, 600]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E33DBC2-CF9E-4445-A2B4-5AF3723E5CCA}"/>
              </a:ext>
            </a:extLst>
          </p:cNvPr>
          <p:cNvSpPr txBox="1"/>
          <p:nvPr/>
        </p:nvSpPr>
        <p:spPr>
          <a:xfrm>
            <a:off x="3349551" y="3996049"/>
            <a:ext cx="103070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R" sz="800" dirty="0"/>
              <a:t>[600, 800]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B8FE656-EF57-AC4D-8DF3-A99EC1829B22}"/>
              </a:ext>
            </a:extLst>
          </p:cNvPr>
          <p:cNvSpPr txBox="1"/>
          <p:nvPr/>
        </p:nvSpPr>
        <p:spPr>
          <a:xfrm>
            <a:off x="4380255" y="3758593"/>
            <a:ext cx="103070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R" sz="800" dirty="0"/>
              <a:t>[800, Inf)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AC6E28F-19F1-DC4F-BDE5-814DD66D9EBD}"/>
              </a:ext>
            </a:extLst>
          </p:cNvPr>
          <p:cNvSpPr txBox="1"/>
          <p:nvPr/>
        </p:nvSpPr>
        <p:spPr>
          <a:xfrm>
            <a:off x="6548107" y="3989459"/>
            <a:ext cx="103070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R" sz="800" dirty="0"/>
              <a:t>[400, 600]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0CF4CCA-6D0D-6D4E-A69D-ECF134E50ACF}"/>
              </a:ext>
            </a:extLst>
          </p:cNvPr>
          <p:cNvSpPr txBox="1"/>
          <p:nvPr/>
        </p:nvSpPr>
        <p:spPr>
          <a:xfrm>
            <a:off x="7266083" y="3935598"/>
            <a:ext cx="103070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R" sz="800" dirty="0"/>
              <a:t>[600, 800]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3C8877F-E1A0-B84D-852C-D0DD3E29B51F}"/>
              </a:ext>
            </a:extLst>
          </p:cNvPr>
          <p:cNvSpPr txBox="1"/>
          <p:nvPr/>
        </p:nvSpPr>
        <p:spPr>
          <a:xfrm>
            <a:off x="8296786" y="3760788"/>
            <a:ext cx="103070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R" sz="800" dirty="0"/>
              <a:t>[800, Inf)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3E3B75B-31A8-084E-8AD7-7FD53B30AB13}"/>
              </a:ext>
            </a:extLst>
          </p:cNvPr>
          <p:cNvSpPr txBox="1"/>
          <p:nvPr/>
        </p:nvSpPr>
        <p:spPr>
          <a:xfrm>
            <a:off x="6477762" y="1795242"/>
            <a:ext cx="103070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R" sz="800" dirty="0"/>
              <a:t>[400, 600]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6EAC63C-A7DD-FA4F-AEF7-D64F0019CF32}"/>
              </a:ext>
            </a:extLst>
          </p:cNvPr>
          <p:cNvSpPr txBox="1"/>
          <p:nvPr/>
        </p:nvSpPr>
        <p:spPr>
          <a:xfrm>
            <a:off x="7355537" y="1822173"/>
            <a:ext cx="103070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R" sz="800" dirty="0"/>
              <a:t>[600, 800]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426069E-962F-2A48-8CC6-B75CB60DEC6C}"/>
              </a:ext>
            </a:extLst>
          </p:cNvPr>
          <p:cNvSpPr txBox="1"/>
          <p:nvPr/>
        </p:nvSpPr>
        <p:spPr>
          <a:xfrm>
            <a:off x="8296786" y="2040855"/>
            <a:ext cx="103070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R" sz="800" dirty="0"/>
              <a:t>[800, Inf)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7CA7D5D-752A-7046-81CC-BE18A4D4034D}"/>
              </a:ext>
            </a:extLst>
          </p:cNvPr>
          <p:cNvSpPr txBox="1"/>
          <p:nvPr/>
        </p:nvSpPr>
        <p:spPr>
          <a:xfrm>
            <a:off x="2318848" y="1759995"/>
            <a:ext cx="103070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R" sz="800" dirty="0"/>
              <a:t>[400, 600]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2FF8547-C627-9E47-BAA6-66C39982D876}"/>
              </a:ext>
            </a:extLst>
          </p:cNvPr>
          <p:cNvSpPr txBox="1"/>
          <p:nvPr/>
        </p:nvSpPr>
        <p:spPr>
          <a:xfrm>
            <a:off x="3170833" y="1878145"/>
            <a:ext cx="103070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R" sz="800" dirty="0"/>
              <a:t>[600, 800]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3BD6844-EDDE-1541-B6D5-C9B5E43896CB}"/>
              </a:ext>
            </a:extLst>
          </p:cNvPr>
          <p:cNvSpPr txBox="1"/>
          <p:nvPr/>
        </p:nvSpPr>
        <p:spPr>
          <a:xfrm>
            <a:off x="4093737" y="1922240"/>
            <a:ext cx="103070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R" sz="800" dirty="0"/>
              <a:t>[800, Inf)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6B78A76-58B9-5C42-9705-B6CDA83BD1DB}"/>
              </a:ext>
            </a:extLst>
          </p:cNvPr>
          <p:cNvSpPr txBox="1"/>
          <p:nvPr/>
        </p:nvSpPr>
        <p:spPr>
          <a:xfrm>
            <a:off x="-1" y="-2651"/>
            <a:ext cx="100913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/>
              <a:t>Scale Factors </a:t>
            </a:r>
          </a:p>
        </p:txBody>
      </p:sp>
    </p:spTree>
    <p:extLst>
      <p:ext uri="{BB962C8B-B14F-4D97-AF65-F5344CB8AC3E}">
        <p14:creationId xmlns:p14="http://schemas.microsoft.com/office/powerpoint/2010/main" val="21283152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5387AB4-73C5-E546-8F7C-994D482E62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976670" y="2622544"/>
            <a:ext cx="3064637" cy="424853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F6BB6CB-E95B-1B4F-BC5C-54377B1BAE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2974225" y="2654781"/>
            <a:ext cx="3064637" cy="424853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EEF4503-C5BB-1B44-8844-71505B93BD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2974225" y="-442093"/>
            <a:ext cx="3064637" cy="424853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D4ACA82-D702-A140-97FC-0E07F90C48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7030175" y="-442093"/>
            <a:ext cx="3064637" cy="4248531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 dirty="0"/>
              <a:t>NTUA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-1" y="-2651"/>
            <a:ext cx="100913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/>
              <a:t>Scale Factors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A96869-DB60-5345-ACD9-F1C41035B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24" name="Date Placeholder 23">
            <a:extLst>
              <a:ext uri="{FF2B5EF4-FFF2-40B4-BE49-F238E27FC236}">
                <a16:creationId xmlns:a16="http://schemas.microsoft.com/office/drawing/2014/main" id="{056D71EF-2E89-4043-8F92-90A4D46A3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D66B2-0E0A-F441-A1DA-8039F615D612}" type="datetime1">
              <a:rPr lang="en-US" smtClean="0"/>
              <a:t>4/24/23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4CCE2D0-4FD0-724D-9C13-F56AD67AEC48}"/>
              </a:ext>
            </a:extLst>
          </p:cNvPr>
          <p:cNvSpPr/>
          <p:nvPr/>
        </p:nvSpPr>
        <p:spPr>
          <a:xfrm>
            <a:off x="438198" y="1531266"/>
            <a:ext cx="1548974" cy="365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R" dirty="0"/>
              <a:t>2016 preVFP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686D56E-E0F5-6746-B56F-4304747853AD}"/>
              </a:ext>
            </a:extLst>
          </p:cNvPr>
          <p:cNvSpPr/>
          <p:nvPr/>
        </p:nvSpPr>
        <p:spPr>
          <a:xfrm>
            <a:off x="438198" y="4596485"/>
            <a:ext cx="1548974" cy="365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R" dirty="0"/>
              <a:t>2017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78016FA-530E-B24A-8F2F-503F7C2FA307}"/>
              </a:ext>
            </a:extLst>
          </p:cNvPr>
          <p:cNvSpPr/>
          <p:nvPr/>
        </p:nvSpPr>
        <p:spPr>
          <a:xfrm>
            <a:off x="10436048" y="4523880"/>
            <a:ext cx="1548974" cy="365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R" dirty="0"/>
              <a:t>2018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93BCD44-4C1E-E242-BEE0-4A7C243FD7D0}"/>
              </a:ext>
            </a:extLst>
          </p:cNvPr>
          <p:cNvSpPr/>
          <p:nvPr/>
        </p:nvSpPr>
        <p:spPr>
          <a:xfrm>
            <a:off x="10494178" y="1531266"/>
            <a:ext cx="1548974" cy="365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R" dirty="0"/>
              <a:t>2016 postVFP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6170EFB-F8D2-5946-AC31-8EB74D449917}"/>
              </a:ext>
            </a:extLst>
          </p:cNvPr>
          <p:cNvSpPr txBox="1"/>
          <p:nvPr/>
        </p:nvSpPr>
        <p:spPr>
          <a:xfrm>
            <a:off x="2536861" y="791060"/>
            <a:ext cx="103070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R" sz="800" dirty="0"/>
              <a:t>[400, 500] 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65AEFF2-5691-C44A-9500-4D1629E263F0}"/>
              </a:ext>
            </a:extLst>
          </p:cNvPr>
          <p:cNvSpPr txBox="1"/>
          <p:nvPr/>
        </p:nvSpPr>
        <p:spPr>
          <a:xfrm>
            <a:off x="3052213" y="931412"/>
            <a:ext cx="103070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R" sz="800" dirty="0"/>
              <a:t>[500, 600] 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E975AA8-C334-CC41-95B2-84EC182F4665}"/>
              </a:ext>
            </a:extLst>
          </p:cNvPr>
          <p:cNvSpPr txBox="1"/>
          <p:nvPr/>
        </p:nvSpPr>
        <p:spPr>
          <a:xfrm>
            <a:off x="4335207" y="912385"/>
            <a:ext cx="103070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R" sz="800" dirty="0"/>
              <a:t>[600, Inf)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21D8EC1-04FE-9A4A-BE22-04BB43ACE014}"/>
              </a:ext>
            </a:extLst>
          </p:cNvPr>
          <p:cNvSpPr txBox="1"/>
          <p:nvPr/>
        </p:nvSpPr>
        <p:spPr>
          <a:xfrm>
            <a:off x="6785393" y="932171"/>
            <a:ext cx="103070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R" sz="800" dirty="0"/>
              <a:t>[400, 500] 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C300132-EC1A-BB40-95F2-8C049D8F2C7D}"/>
              </a:ext>
            </a:extLst>
          </p:cNvPr>
          <p:cNvSpPr txBox="1"/>
          <p:nvPr/>
        </p:nvSpPr>
        <p:spPr>
          <a:xfrm>
            <a:off x="7088661" y="1796644"/>
            <a:ext cx="103070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R" sz="800" dirty="0"/>
              <a:t>[500, 600] 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BBF2A0D-B48A-8D4E-A246-ED8E53DCF330}"/>
              </a:ext>
            </a:extLst>
          </p:cNvPr>
          <p:cNvSpPr txBox="1"/>
          <p:nvPr/>
        </p:nvSpPr>
        <p:spPr>
          <a:xfrm>
            <a:off x="8391157" y="1812874"/>
            <a:ext cx="103070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R" sz="800" dirty="0"/>
              <a:t>[600, Inf)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F861C3B-1909-744A-9013-C396503051FF}"/>
              </a:ext>
            </a:extLst>
          </p:cNvPr>
          <p:cNvSpPr txBox="1"/>
          <p:nvPr/>
        </p:nvSpPr>
        <p:spPr>
          <a:xfrm>
            <a:off x="2631575" y="4049910"/>
            <a:ext cx="103070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R" sz="800" dirty="0"/>
              <a:t>[400, 500] 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CC9448C-1466-C146-B15B-A9B1008247FA}"/>
              </a:ext>
            </a:extLst>
          </p:cNvPr>
          <p:cNvSpPr txBox="1"/>
          <p:nvPr/>
        </p:nvSpPr>
        <p:spPr>
          <a:xfrm>
            <a:off x="3146925" y="4016398"/>
            <a:ext cx="103070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R" sz="800" dirty="0"/>
              <a:t>[500, 600] 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109CAF8-D25F-294A-8022-119DC8821D9D}"/>
              </a:ext>
            </a:extLst>
          </p:cNvPr>
          <p:cNvSpPr txBox="1"/>
          <p:nvPr/>
        </p:nvSpPr>
        <p:spPr>
          <a:xfrm>
            <a:off x="4380254" y="3984025"/>
            <a:ext cx="103070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R" sz="800" dirty="0"/>
              <a:t>[600, Inf)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0B9BC70-CC0B-5243-82F2-BBA304F490B8}"/>
              </a:ext>
            </a:extLst>
          </p:cNvPr>
          <p:cNvSpPr txBox="1"/>
          <p:nvPr/>
        </p:nvSpPr>
        <p:spPr>
          <a:xfrm>
            <a:off x="6583772" y="3802093"/>
            <a:ext cx="103070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R" sz="800" dirty="0"/>
              <a:t>[400, 500] 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8828A7E-86C5-AE4E-A61A-B8DF27BC6EBF}"/>
              </a:ext>
            </a:extLst>
          </p:cNvPr>
          <p:cNvSpPr txBox="1"/>
          <p:nvPr/>
        </p:nvSpPr>
        <p:spPr>
          <a:xfrm>
            <a:off x="7159636" y="3984025"/>
            <a:ext cx="103070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R" sz="800" dirty="0"/>
              <a:t>[500, 600] 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CCED03A-30B2-8A40-936D-879A4D58DDA9}"/>
              </a:ext>
            </a:extLst>
          </p:cNvPr>
          <p:cNvSpPr txBox="1"/>
          <p:nvPr/>
        </p:nvSpPr>
        <p:spPr>
          <a:xfrm>
            <a:off x="8190340" y="3984025"/>
            <a:ext cx="103070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R" sz="800" dirty="0"/>
              <a:t>[600, Inf)</a:t>
            </a:r>
          </a:p>
        </p:txBody>
      </p:sp>
    </p:spTree>
    <p:extLst>
      <p:ext uri="{BB962C8B-B14F-4D97-AF65-F5344CB8AC3E}">
        <p14:creationId xmlns:p14="http://schemas.microsoft.com/office/powerpoint/2010/main" val="25883322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 dirty="0"/>
              <a:t>NTUA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0" y="33090"/>
            <a:ext cx="687705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R" sz="2200" u="sng" dirty="0"/>
              <a:t>Systematic Uncertainties Breakdown</a:t>
            </a:r>
            <a:endParaRPr lang="en-US" sz="2200" u="sng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A96869-DB60-5345-ACD9-F1C41035B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24" name="Date Placeholder 23">
            <a:extLst>
              <a:ext uri="{FF2B5EF4-FFF2-40B4-BE49-F238E27FC236}">
                <a16:creationId xmlns:a16="http://schemas.microsoft.com/office/drawing/2014/main" id="{056D71EF-2E89-4043-8F92-90A4D46A3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D66B2-0E0A-F441-A1DA-8039F615D612}" type="datetime1">
              <a:rPr lang="en-US" smtClean="0"/>
              <a:t>4/24/23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0075D9F-770E-2E45-B929-2E4CCC4877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6707378" y="-136144"/>
            <a:ext cx="2953766" cy="417652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BA187C1-0ABA-A642-AF23-11DB1B58C3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530856" y="2773391"/>
            <a:ext cx="2953766" cy="417652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05055C2-A372-AB4C-B396-0621E9F8C0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6707378" y="2773390"/>
            <a:ext cx="2953766" cy="417652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4F102B8-1AEF-144A-A496-1A5247CFCD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2530856" y="-136144"/>
            <a:ext cx="2953766" cy="4176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788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 dirty="0"/>
              <a:t>NTUA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0" y="33090"/>
            <a:ext cx="687705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R" sz="2200" u="sng" dirty="0"/>
              <a:t>Systematic Uncertainties Breakdown</a:t>
            </a:r>
            <a:endParaRPr lang="en-US" sz="2200" u="sng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A96869-DB60-5345-ACD9-F1C41035B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24" name="Date Placeholder 23">
            <a:extLst>
              <a:ext uri="{FF2B5EF4-FFF2-40B4-BE49-F238E27FC236}">
                <a16:creationId xmlns:a16="http://schemas.microsoft.com/office/drawing/2014/main" id="{056D71EF-2E89-4043-8F92-90A4D46A3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D66B2-0E0A-F441-A1DA-8039F615D612}" type="datetime1">
              <a:rPr lang="en-US" smtClean="0"/>
              <a:t>4/24/23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CB5554-E188-B043-88DD-033ACD8A1D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656612" y="-147402"/>
            <a:ext cx="2953766" cy="417652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F152BF9-9ED3-3446-8740-AAEF41FDAF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4619117" y="-147401"/>
            <a:ext cx="2953766" cy="417652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1D3D7D6-2CE3-0641-BABB-DA61DFB4DA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8626856" y="-147401"/>
            <a:ext cx="2953766" cy="417652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6FF8372-D2AF-AC49-A310-994C801BE1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6685280" y="2924224"/>
            <a:ext cx="2997962" cy="417652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0402D63-B7A3-984F-974A-FA5050CCC0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2508758" y="2924224"/>
            <a:ext cx="2997962" cy="4176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310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 dirty="0"/>
              <a:t>NTUA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3543" y="2905780"/>
            <a:ext cx="12104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u="sng" dirty="0"/>
              <a:t>Backup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A96869-DB60-5345-ACD9-F1C41035B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24" name="Date Placeholder 23">
            <a:extLst>
              <a:ext uri="{FF2B5EF4-FFF2-40B4-BE49-F238E27FC236}">
                <a16:creationId xmlns:a16="http://schemas.microsoft.com/office/drawing/2014/main" id="{056D71EF-2E89-4043-8F92-90A4D46A3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D66B2-0E0A-F441-A1DA-8039F615D612}" type="datetime1">
              <a:rPr lang="en-US" smtClean="0"/>
              <a:t>4/24/23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5051578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EP_Weekly_29November2019" id="{035D5E02-E12D-8947-A4CC-9EC1D8D24455}" vid="{2E4181CF-410A-BC40-9151-6DF822766C89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EP_Weekly_29November2019" id="{035D5E02-E12D-8947-A4CC-9EC1D8D24455}" vid="{CC6CB084-BB45-DB48-BDC6-E52E8517E9A8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6456</TotalTime>
  <Words>1789</Words>
  <Application>Microsoft Macintosh PowerPoint</Application>
  <PresentationFormat>Widescreen</PresentationFormat>
  <Paragraphs>405</Paragraphs>
  <Slides>32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32</vt:i4>
      </vt:variant>
    </vt:vector>
  </HeadingPairs>
  <TitlesOfParts>
    <vt:vector size="41" baseType="lpstr">
      <vt:lpstr>Arial</vt:lpstr>
      <vt:lpstr>Calibri</vt:lpstr>
      <vt:lpstr>Calibri Light</vt:lpstr>
      <vt:lpstr>Cambria Math</vt:lpstr>
      <vt:lpstr>NimbusSanL</vt:lpstr>
      <vt:lpstr>URWPalladioL</vt:lpstr>
      <vt:lpstr>Wingdings</vt:lpstr>
      <vt:lpstr>Retrospect</vt:lpstr>
      <vt:lpstr>Custom Design</vt:lpstr>
      <vt:lpstr> NTUA Top Tagger  Tag &amp; Probe methodology</vt:lpstr>
      <vt:lpstr>PowerPoint Presentation</vt:lpstr>
      <vt:lpstr>PowerPoint Presentation</vt:lpstr>
      <vt:lpstr>Overview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Analysis Overview</vt:lpstr>
      <vt:lpstr>Motivation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Weekly Report NTUA 29/11/2019</dc:title>
  <dc:creator>Microsoft Office User</dc:creator>
  <cp:lastModifiedBy>George Bakas (IRES)</cp:lastModifiedBy>
  <cp:revision>1916</cp:revision>
  <dcterms:created xsi:type="dcterms:W3CDTF">2019-11-29T10:22:58Z</dcterms:created>
  <dcterms:modified xsi:type="dcterms:W3CDTF">2023-04-24T06:51:11Z</dcterms:modified>
</cp:coreProperties>
</file>